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6"/>
  </p:notesMasterIdLst>
  <p:handoutMasterIdLst>
    <p:handoutMasterId r:id="rId37"/>
  </p:handoutMasterIdLst>
  <p:sldIdLst>
    <p:sldId id="362" r:id="rId2"/>
    <p:sldId id="367" r:id="rId3"/>
    <p:sldId id="559" r:id="rId4"/>
    <p:sldId id="567" r:id="rId5"/>
    <p:sldId id="632" r:id="rId6"/>
    <p:sldId id="568" r:id="rId7"/>
    <p:sldId id="569" r:id="rId8"/>
    <p:sldId id="703" r:id="rId9"/>
    <p:sldId id="704" r:id="rId10"/>
    <p:sldId id="706" r:id="rId11"/>
    <p:sldId id="707" r:id="rId12"/>
    <p:sldId id="709" r:id="rId13"/>
    <p:sldId id="708" r:id="rId14"/>
    <p:sldId id="566" r:id="rId15"/>
    <p:sldId id="710" r:id="rId16"/>
    <p:sldId id="713" r:id="rId17"/>
    <p:sldId id="712" r:id="rId18"/>
    <p:sldId id="715" r:id="rId19"/>
    <p:sldId id="716" r:id="rId20"/>
    <p:sldId id="717" r:id="rId21"/>
    <p:sldId id="726" r:id="rId22"/>
    <p:sldId id="711" r:id="rId23"/>
    <p:sldId id="718" r:id="rId24"/>
    <p:sldId id="719" r:id="rId25"/>
    <p:sldId id="720" r:id="rId26"/>
    <p:sldId id="721" r:id="rId27"/>
    <p:sldId id="723" r:id="rId28"/>
    <p:sldId id="727" r:id="rId29"/>
    <p:sldId id="728" r:id="rId30"/>
    <p:sldId id="729" r:id="rId31"/>
    <p:sldId id="725" r:id="rId32"/>
    <p:sldId id="724" r:id="rId33"/>
    <p:sldId id="730" r:id="rId34"/>
    <p:sldId id="731" r:id="rId35"/>
  </p:sldIdLst>
  <p:sldSz cx="9144000" cy="6858000" type="screen4x3"/>
  <p:notesSz cx="6858000" cy="9144000"/>
  <p:defaultTextStyle>
    <a:defPPr>
      <a:defRPr lang="fr-FR"/>
    </a:defPPr>
    <a:lvl1pPr algn="l" rtl="0" eaLnBrk="0" fontAlgn="base" hangingPunct="0">
      <a:spcBef>
        <a:spcPct val="0"/>
      </a:spcBef>
      <a:spcAft>
        <a:spcPct val="0"/>
      </a:spcAft>
      <a:defRPr sz="28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8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8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8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8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8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8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8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8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1B1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336" y="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fr-FR" dirty="0"/>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EDED2E7A-70A8-DB46-87A7-CE56DA67D87F}" type="datetimeFigureOut">
              <a:rPr lang="fr-FR"/>
              <a:pPr>
                <a:defRPr/>
              </a:pPr>
              <a:t>19/04/2018</a:t>
            </a:fld>
            <a:endParaRPr lang="fr-FR" dirty="0"/>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fr-FR" dirty="0"/>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F0D767CA-E6B1-6241-97C5-CBB24E5EB6A0}" type="slidenum">
              <a:rPr lang="fr-FR"/>
              <a:pPr>
                <a:defRPr/>
              </a:pPr>
              <a:t>‹nr.›</a:t>
            </a:fld>
            <a:endParaRPr lang="fr-FR" dirty="0"/>
          </a:p>
        </p:txBody>
      </p:sp>
    </p:spTree>
    <p:extLst>
      <p:ext uri="{BB962C8B-B14F-4D97-AF65-F5344CB8AC3E}">
        <p14:creationId xmlns:p14="http://schemas.microsoft.com/office/powerpoint/2010/main" val="42033348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pitchFamily="1" charset="0"/>
                <a:ea typeface="ＭＳ Ｐゴシック" pitchFamily="1" charset="-128"/>
                <a:cs typeface="ＭＳ Ｐゴシック" pitchFamily="1" charset="-128"/>
              </a:defRPr>
            </a:lvl1pPr>
          </a:lstStyle>
          <a:p>
            <a:pPr>
              <a:defRPr/>
            </a:pPr>
            <a:endParaRPr lang="fr-FR" dirty="0"/>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pitchFamily="1" charset="0"/>
                <a:ea typeface="ＭＳ Ｐゴシック" pitchFamily="1" charset="-128"/>
                <a:cs typeface="ＭＳ Ｐゴシック" pitchFamily="1" charset="-128"/>
              </a:defRPr>
            </a:lvl1pPr>
          </a:lstStyle>
          <a:p>
            <a:pPr>
              <a:defRPr/>
            </a:pPr>
            <a:endParaRPr lang="fr-FR" dirty="0"/>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pitchFamily="1" charset="0"/>
                <a:ea typeface="ＭＳ Ｐゴシック" pitchFamily="1" charset="-128"/>
                <a:cs typeface="ＭＳ Ｐゴシック" pitchFamily="1" charset="-128"/>
              </a:defRPr>
            </a:lvl1pPr>
          </a:lstStyle>
          <a:p>
            <a:pPr>
              <a:defRPr/>
            </a:pPr>
            <a:endParaRPr lang="fr-FR" dirty="0"/>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smtClean="0"/>
            </a:lvl1pPr>
          </a:lstStyle>
          <a:p>
            <a:pPr>
              <a:defRPr/>
            </a:pPr>
            <a:fld id="{094678B7-04CF-5F4B-B803-312EBBFE258A}" type="slidenum">
              <a:rPr lang="fr-FR"/>
              <a:pPr>
                <a:defRPr/>
              </a:pPr>
              <a:t>‹nr.›</a:t>
            </a:fld>
            <a:endParaRPr lang="fr-FR" dirty="0"/>
          </a:p>
        </p:txBody>
      </p:sp>
    </p:spTree>
    <p:extLst>
      <p:ext uri="{BB962C8B-B14F-4D97-AF65-F5344CB8AC3E}">
        <p14:creationId xmlns:p14="http://schemas.microsoft.com/office/powerpoint/2010/main" val="199493602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1"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Arial"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Arial"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Arial"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Arial"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62442F2E-5BBF-A14A-A586-FA5108979237}" type="slidenum">
              <a:rPr lang="fr-FR" sz="1200"/>
              <a:pPr/>
              <a:t>1</a:t>
            </a:fld>
            <a:endParaRPr lang="fr-FR" sz="1200" dirty="0"/>
          </a:p>
        </p:txBody>
      </p:sp>
      <p:sp>
        <p:nvSpPr>
          <p:cNvPr id="1536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pPr algn="r"/>
            <a:fld id="{B0A30EA1-B801-2A41-9029-FDC82C192D1D}" type="slidenum">
              <a:rPr lang="fr-FR" sz="1200"/>
              <a:pPr algn="r"/>
              <a:t>1</a:t>
            </a:fld>
            <a:endParaRPr lang="fr-FR" sz="1200" dirty="0"/>
          </a:p>
        </p:txBody>
      </p:sp>
      <p:sp>
        <p:nvSpPr>
          <p:cNvPr id="15363" name="Rectangle 2"/>
          <p:cNvSpPr>
            <a:spLocks noGrp="1" noRot="1" noChangeAspect="1" noChangeArrowheads="1" noTextEdit="1"/>
          </p:cNvSpPr>
          <p:nvPr>
            <p:ph type="sldImg"/>
          </p:nvPr>
        </p:nvSpPr>
        <p:spPr>
          <a:solidFill>
            <a:srgbClr val="FFFFFF"/>
          </a:solidFill>
          <a:ln/>
        </p:spPr>
      </p:sp>
      <p:sp>
        <p:nvSpPr>
          <p:cNvPr id="15364" name="Rectangle 3"/>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B8A269EF-2096-C449-AB96-FEB5AB6E476E}" type="slidenum">
              <a:rPr lang="fr-FR" sz="1200"/>
              <a:pPr/>
              <a:t>2</a:t>
            </a:fld>
            <a:endParaRPr lang="fr-FR" sz="1200"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3</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4</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5</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6</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7</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8</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9</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10</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11</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12</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13</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14</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15</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16</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17</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18</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19</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20</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21</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22</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23</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24</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25</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26</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27</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28</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29</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30</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31</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7F154150-6A81-B243-BF3F-1A425225B75C}" type="slidenum">
              <a:rPr lang="fr-FR" sz="1200"/>
              <a:pPr/>
              <a:t>32</a:t>
            </a:fld>
            <a:endParaRPr lang="fr-FR"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BA09BEF3-DFDC-F144-A914-276E1D054550}" type="slidenum">
              <a:rPr lang="fr-FR" sz="1200"/>
              <a:pPr/>
              <a:t>34</a:t>
            </a:fld>
            <a:endParaRPr lang="fr-FR" sz="1200" dirty="0"/>
          </a:p>
        </p:txBody>
      </p:sp>
      <p:sp>
        <p:nvSpPr>
          <p:cNvPr id="74754" name="Rectangle 2"/>
          <p:cNvSpPr>
            <a:spLocks noGrp="1" noRot="1" noChangeAspect="1" noChangeArrowheads="1"/>
          </p:cNvSpPr>
          <p:nvPr>
            <p:ph type="sldImg"/>
          </p:nvPr>
        </p:nvSpPr>
        <p:spPr>
          <a:solidFill>
            <a:srgbClr val="FFFFFF"/>
          </a:solidFill>
          <a:ln/>
        </p:spPr>
      </p:sp>
      <p:sp>
        <p:nvSpPr>
          <p:cNvPr id="7475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fr-FR"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647922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Cliquez pour modifier le style des sous-titres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dirty="0"/>
          </a:p>
        </p:txBody>
      </p:sp>
      <p:sp>
        <p:nvSpPr>
          <p:cNvPr id="5" name="Rectangle 5"/>
          <p:cNvSpPr>
            <a:spLocks noGrp="1" noChangeArrowheads="1"/>
          </p:cNvSpPr>
          <p:nvPr>
            <p:ph type="ftr" sz="quarter" idx="11"/>
          </p:nvPr>
        </p:nvSpPr>
        <p:spPr>
          <a:ln/>
        </p:spPr>
        <p:txBody>
          <a:bodyPr/>
          <a:lstStyle>
            <a:lvl1pPr>
              <a:defRPr/>
            </a:lvl1pPr>
          </a:lstStyle>
          <a:p>
            <a:pPr>
              <a:defRPr/>
            </a:pPr>
            <a:endParaRPr lang="fr-FR" dirty="0"/>
          </a:p>
        </p:txBody>
      </p:sp>
      <p:sp>
        <p:nvSpPr>
          <p:cNvPr id="6" name="Rectangle 6"/>
          <p:cNvSpPr>
            <a:spLocks noGrp="1" noChangeArrowheads="1"/>
          </p:cNvSpPr>
          <p:nvPr>
            <p:ph type="sldNum" sz="quarter" idx="12"/>
          </p:nvPr>
        </p:nvSpPr>
        <p:spPr>
          <a:ln/>
        </p:spPr>
        <p:txBody>
          <a:bodyPr/>
          <a:lstStyle>
            <a:lvl1pPr>
              <a:defRPr/>
            </a:lvl1pPr>
          </a:lstStyle>
          <a:p>
            <a:pPr>
              <a:defRPr/>
            </a:pPr>
            <a:fld id="{8FBEC26B-D80A-4845-8064-6DCEF9BC3628}" type="slidenum">
              <a:rPr lang="fr-FR"/>
              <a:pPr>
                <a:defRPr/>
              </a:pPr>
              <a:t>‹nr.›</a:t>
            </a:fld>
            <a:endParaRPr lang="fr-FR" dirty="0"/>
          </a:p>
        </p:txBody>
      </p:sp>
    </p:spTree>
    <p:extLst>
      <p:ext uri="{BB962C8B-B14F-4D97-AF65-F5344CB8AC3E}">
        <p14:creationId xmlns:p14="http://schemas.microsoft.com/office/powerpoint/2010/main" val="197184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dirty="0"/>
          </a:p>
        </p:txBody>
      </p:sp>
      <p:sp>
        <p:nvSpPr>
          <p:cNvPr id="5" name="Rectangle 5"/>
          <p:cNvSpPr>
            <a:spLocks noGrp="1" noChangeArrowheads="1"/>
          </p:cNvSpPr>
          <p:nvPr>
            <p:ph type="ftr" sz="quarter" idx="11"/>
          </p:nvPr>
        </p:nvSpPr>
        <p:spPr>
          <a:ln/>
        </p:spPr>
        <p:txBody>
          <a:bodyPr/>
          <a:lstStyle>
            <a:lvl1pPr>
              <a:defRPr/>
            </a:lvl1pPr>
          </a:lstStyle>
          <a:p>
            <a:pPr>
              <a:defRPr/>
            </a:pPr>
            <a:endParaRPr lang="fr-FR" dirty="0"/>
          </a:p>
        </p:txBody>
      </p:sp>
      <p:sp>
        <p:nvSpPr>
          <p:cNvPr id="6" name="Rectangle 6"/>
          <p:cNvSpPr>
            <a:spLocks noGrp="1" noChangeArrowheads="1"/>
          </p:cNvSpPr>
          <p:nvPr>
            <p:ph type="sldNum" sz="quarter" idx="12"/>
          </p:nvPr>
        </p:nvSpPr>
        <p:spPr>
          <a:ln/>
        </p:spPr>
        <p:txBody>
          <a:bodyPr/>
          <a:lstStyle>
            <a:lvl1pPr>
              <a:defRPr/>
            </a:lvl1pPr>
          </a:lstStyle>
          <a:p>
            <a:pPr>
              <a:defRPr/>
            </a:pPr>
            <a:fld id="{0BBDBAAB-D9DF-634A-9FF7-CD07F07279A0}" type="slidenum">
              <a:rPr lang="fr-FR"/>
              <a:pPr>
                <a:defRPr/>
              </a:pPr>
              <a:t>‹nr.›</a:t>
            </a:fld>
            <a:endParaRPr lang="fr-FR" dirty="0"/>
          </a:p>
        </p:txBody>
      </p:sp>
    </p:spTree>
    <p:extLst>
      <p:ext uri="{BB962C8B-B14F-4D97-AF65-F5344CB8AC3E}">
        <p14:creationId xmlns:p14="http://schemas.microsoft.com/office/powerpoint/2010/main" val="908749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dirty="0"/>
          </a:p>
        </p:txBody>
      </p:sp>
      <p:sp>
        <p:nvSpPr>
          <p:cNvPr id="5" name="Rectangle 5"/>
          <p:cNvSpPr>
            <a:spLocks noGrp="1" noChangeArrowheads="1"/>
          </p:cNvSpPr>
          <p:nvPr>
            <p:ph type="ftr" sz="quarter" idx="11"/>
          </p:nvPr>
        </p:nvSpPr>
        <p:spPr>
          <a:ln/>
        </p:spPr>
        <p:txBody>
          <a:bodyPr/>
          <a:lstStyle>
            <a:lvl1pPr>
              <a:defRPr/>
            </a:lvl1pPr>
          </a:lstStyle>
          <a:p>
            <a:pPr>
              <a:defRPr/>
            </a:pPr>
            <a:endParaRPr lang="fr-FR" dirty="0"/>
          </a:p>
        </p:txBody>
      </p:sp>
      <p:sp>
        <p:nvSpPr>
          <p:cNvPr id="6" name="Rectangle 6"/>
          <p:cNvSpPr>
            <a:spLocks noGrp="1" noChangeArrowheads="1"/>
          </p:cNvSpPr>
          <p:nvPr>
            <p:ph type="sldNum" sz="quarter" idx="12"/>
          </p:nvPr>
        </p:nvSpPr>
        <p:spPr>
          <a:ln/>
        </p:spPr>
        <p:txBody>
          <a:bodyPr/>
          <a:lstStyle>
            <a:lvl1pPr>
              <a:defRPr/>
            </a:lvl1pPr>
          </a:lstStyle>
          <a:p>
            <a:pPr>
              <a:defRPr/>
            </a:pPr>
            <a:fld id="{53D4FB96-1172-324F-9C78-55DBF4C799AC}" type="slidenum">
              <a:rPr lang="fr-FR"/>
              <a:pPr>
                <a:defRPr/>
              </a:pPr>
              <a:t>‹nr.›</a:t>
            </a:fld>
            <a:endParaRPr lang="fr-FR" dirty="0"/>
          </a:p>
        </p:txBody>
      </p:sp>
    </p:spTree>
    <p:extLst>
      <p:ext uri="{BB962C8B-B14F-4D97-AF65-F5344CB8AC3E}">
        <p14:creationId xmlns:p14="http://schemas.microsoft.com/office/powerpoint/2010/main" val="2941836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fr-FR" dirty="0"/>
          </a:p>
        </p:txBody>
      </p:sp>
      <p:sp>
        <p:nvSpPr>
          <p:cNvPr id="6" name="Rectangle 5"/>
          <p:cNvSpPr>
            <a:spLocks noGrp="1" noChangeArrowheads="1"/>
          </p:cNvSpPr>
          <p:nvPr>
            <p:ph type="ftr" sz="quarter" idx="11"/>
          </p:nvPr>
        </p:nvSpPr>
        <p:spPr>
          <a:ln/>
        </p:spPr>
        <p:txBody>
          <a:bodyPr/>
          <a:lstStyle>
            <a:lvl1pPr>
              <a:defRPr/>
            </a:lvl1pPr>
          </a:lstStyle>
          <a:p>
            <a:pPr>
              <a:defRPr/>
            </a:pPr>
            <a:endParaRPr lang="fr-FR" dirty="0"/>
          </a:p>
        </p:txBody>
      </p:sp>
      <p:sp>
        <p:nvSpPr>
          <p:cNvPr id="7" name="Rectangle 6"/>
          <p:cNvSpPr>
            <a:spLocks noGrp="1" noChangeArrowheads="1"/>
          </p:cNvSpPr>
          <p:nvPr>
            <p:ph type="sldNum" sz="quarter" idx="12"/>
          </p:nvPr>
        </p:nvSpPr>
        <p:spPr>
          <a:ln/>
        </p:spPr>
        <p:txBody>
          <a:bodyPr/>
          <a:lstStyle>
            <a:lvl1pPr>
              <a:defRPr/>
            </a:lvl1pPr>
          </a:lstStyle>
          <a:p>
            <a:pPr>
              <a:defRPr/>
            </a:pPr>
            <a:fld id="{EBAE9C27-83FD-1049-BA5B-F1D087D7DF7F}" type="slidenum">
              <a:rPr lang="fr-FR"/>
              <a:pPr>
                <a:defRPr/>
              </a:pPr>
              <a:t>‹nr.›</a:t>
            </a:fld>
            <a:endParaRPr lang="fr-FR" dirty="0"/>
          </a:p>
        </p:txBody>
      </p:sp>
    </p:spTree>
    <p:extLst>
      <p:ext uri="{BB962C8B-B14F-4D97-AF65-F5344CB8AC3E}">
        <p14:creationId xmlns:p14="http://schemas.microsoft.com/office/powerpoint/2010/main" val="2698989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fr-FR" dirty="0"/>
          </a:p>
        </p:txBody>
      </p:sp>
      <p:sp>
        <p:nvSpPr>
          <p:cNvPr id="8" name="Rectangle 5"/>
          <p:cNvSpPr>
            <a:spLocks noGrp="1" noChangeArrowheads="1"/>
          </p:cNvSpPr>
          <p:nvPr>
            <p:ph type="ftr" sz="quarter" idx="11"/>
          </p:nvPr>
        </p:nvSpPr>
        <p:spPr>
          <a:ln/>
        </p:spPr>
        <p:txBody>
          <a:bodyPr/>
          <a:lstStyle>
            <a:lvl1pPr>
              <a:defRPr/>
            </a:lvl1pPr>
          </a:lstStyle>
          <a:p>
            <a:pPr>
              <a:defRPr/>
            </a:pPr>
            <a:endParaRPr lang="fr-FR" dirty="0"/>
          </a:p>
        </p:txBody>
      </p:sp>
      <p:sp>
        <p:nvSpPr>
          <p:cNvPr id="9" name="Rectangle 6"/>
          <p:cNvSpPr>
            <a:spLocks noGrp="1" noChangeArrowheads="1"/>
          </p:cNvSpPr>
          <p:nvPr>
            <p:ph type="sldNum" sz="quarter" idx="12"/>
          </p:nvPr>
        </p:nvSpPr>
        <p:spPr>
          <a:ln/>
        </p:spPr>
        <p:txBody>
          <a:bodyPr/>
          <a:lstStyle>
            <a:lvl1pPr>
              <a:defRPr/>
            </a:lvl1pPr>
          </a:lstStyle>
          <a:p>
            <a:pPr>
              <a:defRPr/>
            </a:pPr>
            <a:fld id="{623DC21B-EF9A-6442-ABC2-EF5D58F095CC}" type="slidenum">
              <a:rPr lang="fr-FR"/>
              <a:pPr>
                <a:defRPr/>
              </a:pPr>
              <a:t>‹nr.›</a:t>
            </a:fld>
            <a:endParaRPr lang="fr-FR" dirty="0"/>
          </a:p>
        </p:txBody>
      </p:sp>
    </p:spTree>
    <p:extLst>
      <p:ext uri="{BB962C8B-B14F-4D97-AF65-F5344CB8AC3E}">
        <p14:creationId xmlns:p14="http://schemas.microsoft.com/office/powerpoint/2010/main" val="651637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Rectangle 4"/>
          <p:cNvSpPr>
            <a:spLocks noGrp="1" noChangeArrowheads="1"/>
          </p:cNvSpPr>
          <p:nvPr>
            <p:ph type="dt" sz="half" idx="10"/>
          </p:nvPr>
        </p:nvSpPr>
        <p:spPr>
          <a:ln/>
        </p:spPr>
        <p:txBody>
          <a:bodyPr/>
          <a:lstStyle>
            <a:lvl1pPr>
              <a:defRPr/>
            </a:lvl1pPr>
          </a:lstStyle>
          <a:p>
            <a:pPr>
              <a:defRPr/>
            </a:pPr>
            <a:endParaRPr lang="fr-FR" dirty="0"/>
          </a:p>
        </p:txBody>
      </p:sp>
      <p:sp>
        <p:nvSpPr>
          <p:cNvPr id="4" name="Rectangle 5"/>
          <p:cNvSpPr>
            <a:spLocks noGrp="1" noChangeArrowheads="1"/>
          </p:cNvSpPr>
          <p:nvPr>
            <p:ph type="ftr" sz="quarter" idx="11"/>
          </p:nvPr>
        </p:nvSpPr>
        <p:spPr>
          <a:ln/>
        </p:spPr>
        <p:txBody>
          <a:bodyPr/>
          <a:lstStyle>
            <a:lvl1pPr>
              <a:defRPr/>
            </a:lvl1pPr>
          </a:lstStyle>
          <a:p>
            <a:pPr>
              <a:defRPr/>
            </a:pPr>
            <a:endParaRPr lang="fr-FR" dirty="0"/>
          </a:p>
        </p:txBody>
      </p:sp>
      <p:sp>
        <p:nvSpPr>
          <p:cNvPr id="5" name="Rectangle 6"/>
          <p:cNvSpPr>
            <a:spLocks noGrp="1" noChangeArrowheads="1"/>
          </p:cNvSpPr>
          <p:nvPr>
            <p:ph type="sldNum" sz="quarter" idx="12"/>
          </p:nvPr>
        </p:nvSpPr>
        <p:spPr>
          <a:ln/>
        </p:spPr>
        <p:txBody>
          <a:bodyPr/>
          <a:lstStyle>
            <a:lvl1pPr>
              <a:defRPr/>
            </a:lvl1pPr>
          </a:lstStyle>
          <a:p>
            <a:pPr>
              <a:defRPr/>
            </a:pPr>
            <a:fld id="{E9EFBB6E-ACDD-B04E-804C-5A7DFF2B5DF9}" type="slidenum">
              <a:rPr lang="fr-FR"/>
              <a:pPr>
                <a:defRPr/>
              </a:pPr>
              <a:t>‹nr.›</a:t>
            </a:fld>
            <a:endParaRPr lang="fr-FR" dirty="0"/>
          </a:p>
        </p:txBody>
      </p:sp>
    </p:spTree>
    <p:extLst>
      <p:ext uri="{BB962C8B-B14F-4D97-AF65-F5344CB8AC3E}">
        <p14:creationId xmlns:p14="http://schemas.microsoft.com/office/powerpoint/2010/main" val="1876314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dirty="0"/>
          </a:p>
        </p:txBody>
      </p:sp>
      <p:sp>
        <p:nvSpPr>
          <p:cNvPr id="3" name="Rectangle 5"/>
          <p:cNvSpPr>
            <a:spLocks noGrp="1" noChangeArrowheads="1"/>
          </p:cNvSpPr>
          <p:nvPr>
            <p:ph type="ftr" sz="quarter" idx="11"/>
          </p:nvPr>
        </p:nvSpPr>
        <p:spPr>
          <a:ln/>
        </p:spPr>
        <p:txBody>
          <a:bodyPr/>
          <a:lstStyle>
            <a:lvl1pPr>
              <a:defRPr/>
            </a:lvl1pPr>
          </a:lstStyle>
          <a:p>
            <a:pPr>
              <a:defRPr/>
            </a:pPr>
            <a:endParaRPr lang="fr-FR" dirty="0"/>
          </a:p>
        </p:txBody>
      </p:sp>
      <p:sp>
        <p:nvSpPr>
          <p:cNvPr id="4" name="Rectangle 6"/>
          <p:cNvSpPr>
            <a:spLocks noGrp="1" noChangeArrowheads="1"/>
          </p:cNvSpPr>
          <p:nvPr>
            <p:ph type="sldNum" sz="quarter" idx="12"/>
          </p:nvPr>
        </p:nvSpPr>
        <p:spPr>
          <a:ln/>
        </p:spPr>
        <p:txBody>
          <a:bodyPr/>
          <a:lstStyle>
            <a:lvl1pPr>
              <a:defRPr/>
            </a:lvl1pPr>
          </a:lstStyle>
          <a:p>
            <a:pPr>
              <a:defRPr/>
            </a:pPr>
            <a:fld id="{D59D3DD0-41DA-BE4B-8D48-9C58801AB5B3}" type="slidenum">
              <a:rPr lang="fr-FR"/>
              <a:pPr>
                <a:defRPr/>
              </a:pPr>
              <a:t>‹nr.›</a:t>
            </a:fld>
            <a:endParaRPr lang="fr-FR" dirty="0"/>
          </a:p>
        </p:txBody>
      </p:sp>
    </p:spTree>
    <p:extLst>
      <p:ext uri="{BB962C8B-B14F-4D97-AF65-F5344CB8AC3E}">
        <p14:creationId xmlns:p14="http://schemas.microsoft.com/office/powerpoint/2010/main" val="3582468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dirty="0"/>
          </a:p>
        </p:txBody>
      </p:sp>
      <p:sp>
        <p:nvSpPr>
          <p:cNvPr id="6" name="Rectangle 5"/>
          <p:cNvSpPr>
            <a:spLocks noGrp="1" noChangeArrowheads="1"/>
          </p:cNvSpPr>
          <p:nvPr>
            <p:ph type="ftr" sz="quarter" idx="11"/>
          </p:nvPr>
        </p:nvSpPr>
        <p:spPr>
          <a:ln/>
        </p:spPr>
        <p:txBody>
          <a:bodyPr/>
          <a:lstStyle>
            <a:lvl1pPr>
              <a:defRPr/>
            </a:lvl1pPr>
          </a:lstStyle>
          <a:p>
            <a:pPr>
              <a:defRPr/>
            </a:pPr>
            <a:endParaRPr lang="fr-FR" dirty="0"/>
          </a:p>
        </p:txBody>
      </p:sp>
      <p:sp>
        <p:nvSpPr>
          <p:cNvPr id="7" name="Rectangle 6"/>
          <p:cNvSpPr>
            <a:spLocks noGrp="1" noChangeArrowheads="1"/>
          </p:cNvSpPr>
          <p:nvPr>
            <p:ph type="sldNum" sz="quarter" idx="12"/>
          </p:nvPr>
        </p:nvSpPr>
        <p:spPr>
          <a:ln/>
        </p:spPr>
        <p:txBody>
          <a:bodyPr/>
          <a:lstStyle>
            <a:lvl1pPr>
              <a:defRPr/>
            </a:lvl1pPr>
          </a:lstStyle>
          <a:p>
            <a:pPr>
              <a:defRPr/>
            </a:pPr>
            <a:fld id="{0A2B92CD-7575-E646-8F79-E99F3D9AFADE}" type="slidenum">
              <a:rPr lang="fr-FR"/>
              <a:pPr>
                <a:defRPr/>
              </a:pPr>
              <a:t>‹nr.›</a:t>
            </a:fld>
            <a:endParaRPr lang="fr-FR" dirty="0"/>
          </a:p>
        </p:txBody>
      </p:sp>
    </p:spTree>
    <p:extLst>
      <p:ext uri="{BB962C8B-B14F-4D97-AF65-F5344CB8AC3E}">
        <p14:creationId xmlns:p14="http://schemas.microsoft.com/office/powerpoint/2010/main" val="4096049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dirty="0"/>
          </a:p>
        </p:txBody>
      </p:sp>
      <p:sp>
        <p:nvSpPr>
          <p:cNvPr id="6" name="Rectangle 5"/>
          <p:cNvSpPr>
            <a:spLocks noGrp="1" noChangeArrowheads="1"/>
          </p:cNvSpPr>
          <p:nvPr>
            <p:ph type="ftr" sz="quarter" idx="11"/>
          </p:nvPr>
        </p:nvSpPr>
        <p:spPr>
          <a:ln/>
        </p:spPr>
        <p:txBody>
          <a:bodyPr/>
          <a:lstStyle>
            <a:lvl1pPr>
              <a:defRPr/>
            </a:lvl1pPr>
          </a:lstStyle>
          <a:p>
            <a:pPr>
              <a:defRPr/>
            </a:pPr>
            <a:endParaRPr lang="fr-FR" dirty="0"/>
          </a:p>
        </p:txBody>
      </p:sp>
      <p:sp>
        <p:nvSpPr>
          <p:cNvPr id="7" name="Rectangle 6"/>
          <p:cNvSpPr>
            <a:spLocks noGrp="1" noChangeArrowheads="1"/>
          </p:cNvSpPr>
          <p:nvPr>
            <p:ph type="sldNum" sz="quarter" idx="12"/>
          </p:nvPr>
        </p:nvSpPr>
        <p:spPr>
          <a:ln/>
        </p:spPr>
        <p:txBody>
          <a:bodyPr/>
          <a:lstStyle>
            <a:lvl1pPr>
              <a:defRPr/>
            </a:lvl1pPr>
          </a:lstStyle>
          <a:p>
            <a:pPr>
              <a:defRPr/>
            </a:pPr>
            <a:fld id="{F3E2336E-0C11-234D-A1AD-4D714A795C2D}" type="slidenum">
              <a:rPr lang="fr-FR"/>
              <a:pPr>
                <a:defRPr/>
              </a:pPr>
              <a:t>‹nr.›</a:t>
            </a:fld>
            <a:endParaRPr lang="fr-FR" dirty="0"/>
          </a:p>
        </p:txBody>
      </p:sp>
    </p:spTree>
    <p:extLst>
      <p:ext uri="{BB962C8B-B14F-4D97-AF65-F5344CB8AC3E}">
        <p14:creationId xmlns:p14="http://schemas.microsoft.com/office/powerpoint/2010/main" val="2626864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dirty="0"/>
          </a:p>
        </p:txBody>
      </p:sp>
      <p:sp>
        <p:nvSpPr>
          <p:cNvPr id="5" name="Rectangle 5"/>
          <p:cNvSpPr>
            <a:spLocks noGrp="1" noChangeArrowheads="1"/>
          </p:cNvSpPr>
          <p:nvPr>
            <p:ph type="ftr" sz="quarter" idx="11"/>
          </p:nvPr>
        </p:nvSpPr>
        <p:spPr>
          <a:ln/>
        </p:spPr>
        <p:txBody>
          <a:bodyPr/>
          <a:lstStyle>
            <a:lvl1pPr>
              <a:defRPr/>
            </a:lvl1pPr>
          </a:lstStyle>
          <a:p>
            <a:pPr>
              <a:defRPr/>
            </a:pPr>
            <a:endParaRPr lang="fr-FR" dirty="0"/>
          </a:p>
        </p:txBody>
      </p:sp>
      <p:sp>
        <p:nvSpPr>
          <p:cNvPr id="6" name="Rectangle 6"/>
          <p:cNvSpPr>
            <a:spLocks noGrp="1" noChangeArrowheads="1"/>
          </p:cNvSpPr>
          <p:nvPr>
            <p:ph type="sldNum" sz="quarter" idx="12"/>
          </p:nvPr>
        </p:nvSpPr>
        <p:spPr>
          <a:ln/>
        </p:spPr>
        <p:txBody>
          <a:bodyPr/>
          <a:lstStyle>
            <a:lvl1pPr>
              <a:defRPr/>
            </a:lvl1pPr>
          </a:lstStyle>
          <a:p>
            <a:pPr>
              <a:defRPr/>
            </a:pPr>
            <a:fld id="{669C2801-7AF0-0E40-B36D-5573A373214B}" type="slidenum">
              <a:rPr lang="fr-FR"/>
              <a:pPr>
                <a:defRPr/>
              </a:pPr>
              <a:t>‹nr.›</a:t>
            </a:fld>
            <a:endParaRPr lang="fr-FR" dirty="0"/>
          </a:p>
        </p:txBody>
      </p:sp>
    </p:spTree>
    <p:extLst>
      <p:ext uri="{BB962C8B-B14F-4D97-AF65-F5344CB8AC3E}">
        <p14:creationId xmlns:p14="http://schemas.microsoft.com/office/powerpoint/2010/main" val="2258104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685800" y="609600"/>
            <a:ext cx="5676900" cy="54864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dirty="0"/>
          </a:p>
        </p:txBody>
      </p:sp>
      <p:sp>
        <p:nvSpPr>
          <p:cNvPr id="5" name="Rectangle 5"/>
          <p:cNvSpPr>
            <a:spLocks noGrp="1" noChangeArrowheads="1"/>
          </p:cNvSpPr>
          <p:nvPr>
            <p:ph type="ftr" sz="quarter" idx="11"/>
          </p:nvPr>
        </p:nvSpPr>
        <p:spPr>
          <a:ln/>
        </p:spPr>
        <p:txBody>
          <a:bodyPr/>
          <a:lstStyle>
            <a:lvl1pPr>
              <a:defRPr/>
            </a:lvl1pPr>
          </a:lstStyle>
          <a:p>
            <a:pPr>
              <a:defRPr/>
            </a:pPr>
            <a:endParaRPr lang="fr-FR" dirty="0"/>
          </a:p>
        </p:txBody>
      </p:sp>
      <p:sp>
        <p:nvSpPr>
          <p:cNvPr id="6" name="Rectangle 6"/>
          <p:cNvSpPr>
            <a:spLocks noGrp="1" noChangeArrowheads="1"/>
          </p:cNvSpPr>
          <p:nvPr>
            <p:ph type="sldNum" sz="quarter" idx="12"/>
          </p:nvPr>
        </p:nvSpPr>
        <p:spPr>
          <a:ln/>
        </p:spPr>
        <p:txBody>
          <a:bodyPr/>
          <a:lstStyle>
            <a:lvl1pPr>
              <a:defRPr/>
            </a:lvl1pPr>
          </a:lstStyle>
          <a:p>
            <a:pPr>
              <a:defRPr/>
            </a:pPr>
            <a:fld id="{4B5E20DC-5CFB-A843-8948-4735B2F2E967}" type="slidenum">
              <a:rPr lang="fr-FR"/>
              <a:pPr>
                <a:defRPr/>
              </a:pPr>
              <a:t>‹nr.›</a:t>
            </a:fld>
            <a:endParaRPr lang="fr-FR" dirty="0"/>
          </a:p>
        </p:txBody>
      </p:sp>
    </p:spTree>
    <p:extLst>
      <p:ext uri="{BB962C8B-B14F-4D97-AF65-F5344CB8AC3E}">
        <p14:creationId xmlns:p14="http://schemas.microsoft.com/office/powerpoint/2010/main" val="4156551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pitchFamily="1" charset="0"/>
                <a:ea typeface="ＭＳ Ｐゴシック" pitchFamily="1" charset="-128"/>
                <a:cs typeface="ＭＳ Ｐゴシック" pitchFamily="1" charset="-128"/>
              </a:defRPr>
            </a:lvl1pPr>
          </a:lstStyle>
          <a:p>
            <a:pPr>
              <a:defRPr/>
            </a:pPr>
            <a:endParaRPr lang="fr-FR"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Arial" pitchFamily="1" charset="0"/>
                <a:ea typeface="ＭＳ Ｐゴシック" pitchFamily="1" charset="-128"/>
                <a:cs typeface="ＭＳ Ｐゴシック" pitchFamily="1" charset="-128"/>
              </a:defRPr>
            </a:lvl1pPr>
          </a:lstStyle>
          <a:p>
            <a:pPr>
              <a:defRPr/>
            </a:pPr>
            <a:endParaRPr lang="fr-FR"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smtClean="0"/>
            </a:lvl1pPr>
          </a:lstStyle>
          <a:p>
            <a:pPr>
              <a:defRPr/>
            </a:pPr>
            <a:fld id="{6F5B6D1B-004E-5C4F-8989-A3587B4C0ACA}" type="slidenum">
              <a:rPr lang="fr-FR"/>
              <a:pPr>
                <a:defRPr/>
              </a:pPr>
              <a:t>‹nr.›</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1"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Arial" pitchFamily="1"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Arial" pitchFamily="1"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Arial" pitchFamily="1" charset="0"/>
          <a:ea typeface="ＭＳ Ｐゴシック" pitchFamily="1" charset="-128"/>
          <a:cs typeface="ＭＳ Ｐゴシック" pitchFamily="1" charset="-128"/>
        </a:defRPr>
      </a:lvl5pPr>
      <a:lvl6pPr marL="457200" algn="ctr" rtl="0" fontAlgn="base">
        <a:spcBef>
          <a:spcPct val="0"/>
        </a:spcBef>
        <a:spcAft>
          <a:spcPct val="0"/>
        </a:spcAft>
        <a:defRPr sz="4400">
          <a:solidFill>
            <a:schemeClr val="tx2"/>
          </a:solidFill>
          <a:latin typeface="Arial" pitchFamily="1" charset="0"/>
          <a:ea typeface="ＭＳ Ｐゴシック" pitchFamily="1" charset="-128"/>
          <a:cs typeface="ＭＳ Ｐゴシック" pitchFamily="1" charset="-128"/>
        </a:defRPr>
      </a:lvl6pPr>
      <a:lvl7pPr marL="914400" algn="ctr" rtl="0" fontAlgn="base">
        <a:spcBef>
          <a:spcPct val="0"/>
        </a:spcBef>
        <a:spcAft>
          <a:spcPct val="0"/>
        </a:spcAft>
        <a:defRPr sz="4400">
          <a:solidFill>
            <a:schemeClr val="tx2"/>
          </a:solidFill>
          <a:latin typeface="Arial" pitchFamily="1" charset="0"/>
          <a:ea typeface="ＭＳ Ｐゴシック" pitchFamily="1" charset="-128"/>
          <a:cs typeface="ＭＳ Ｐゴシック" pitchFamily="1" charset="-128"/>
        </a:defRPr>
      </a:lvl7pPr>
      <a:lvl8pPr marL="1371600" algn="ctr" rtl="0" fontAlgn="base">
        <a:spcBef>
          <a:spcPct val="0"/>
        </a:spcBef>
        <a:spcAft>
          <a:spcPct val="0"/>
        </a:spcAft>
        <a:defRPr sz="4400">
          <a:solidFill>
            <a:schemeClr val="tx2"/>
          </a:solidFill>
          <a:latin typeface="Arial" pitchFamily="1" charset="0"/>
          <a:ea typeface="ＭＳ Ｐゴシック" pitchFamily="1" charset="-128"/>
          <a:cs typeface="ＭＳ Ｐゴシック" pitchFamily="1" charset="-128"/>
        </a:defRPr>
      </a:lvl8pPr>
      <a:lvl9pPr marL="1828800" algn="ctr" rtl="0" fontAlgn="base">
        <a:spcBef>
          <a:spcPct val="0"/>
        </a:spcBef>
        <a:spcAft>
          <a:spcPct val="0"/>
        </a:spcAft>
        <a:defRPr sz="4400">
          <a:solidFill>
            <a:schemeClr val="tx2"/>
          </a:solidFill>
          <a:latin typeface="Arial" pitchFamily="1" charset="0"/>
          <a:ea typeface="ＭＳ Ｐゴシック" pitchFamily="1" charset="-128"/>
          <a:cs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ctrTitle" idx="4294967295"/>
          </p:nvPr>
        </p:nvSpPr>
        <p:spPr>
          <a:xfrm>
            <a:off x="611560" y="1340768"/>
            <a:ext cx="7772400" cy="1143000"/>
          </a:xfrm>
        </p:spPr>
        <p:txBody>
          <a:bodyPr/>
          <a:lstStyle/>
          <a:p>
            <a:pPr eaLnBrk="1" hangingPunct="1"/>
            <a:r>
              <a:rPr lang="fr-FR" dirty="0">
                <a:latin typeface="Arial" charset="0"/>
                <a:ea typeface="ＭＳ Ｐゴシック" charset="0"/>
                <a:cs typeface="ＭＳ Ｐゴシック" charset="0"/>
              </a:rPr>
              <a:t/>
            </a:r>
            <a:br>
              <a:rPr lang="fr-FR" dirty="0">
                <a:latin typeface="Arial" charset="0"/>
                <a:ea typeface="ＭＳ Ｐゴシック" charset="0"/>
                <a:cs typeface="ＭＳ Ｐゴシック" charset="0"/>
              </a:rPr>
            </a:br>
            <a:r>
              <a:rPr lang="fr-FR" dirty="0">
                <a:latin typeface="Arial" charset="0"/>
                <a:ea typeface="ＭＳ Ｐゴシック" charset="0"/>
                <a:cs typeface="ＭＳ Ｐゴシック" charset="0"/>
              </a:rPr>
              <a:t/>
            </a:r>
            <a:br>
              <a:rPr lang="fr-FR" dirty="0">
                <a:latin typeface="Arial" charset="0"/>
                <a:ea typeface="ＭＳ Ｐゴシック" charset="0"/>
                <a:cs typeface="ＭＳ Ｐゴシック" charset="0"/>
              </a:rPr>
            </a:br>
            <a:r>
              <a:rPr lang="fr-FR" sz="3600" b="1" dirty="0">
                <a:latin typeface="Arial" charset="0"/>
                <a:ea typeface="ＭＳ Ｐゴシック" charset="0"/>
                <a:cs typeface="ＭＳ Ｐゴシック" charset="0"/>
              </a:rPr>
              <a:t>Sortir du taux cohabitant</a:t>
            </a:r>
            <a:br>
              <a:rPr lang="fr-FR" sz="3600" b="1" dirty="0">
                <a:latin typeface="Arial" charset="0"/>
                <a:ea typeface="ＭＳ Ｐゴシック" charset="0"/>
                <a:cs typeface="ＭＳ Ｐゴシック" charset="0"/>
              </a:rPr>
            </a:br>
            <a:r>
              <a:rPr lang="fr-FR" dirty="0">
                <a:latin typeface="Arial" charset="0"/>
                <a:ea typeface="ＭＳ Ｐゴシック" charset="0"/>
                <a:cs typeface="ＭＳ Ｐゴシック" charset="0"/>
              </a:rPr>
              <a:t/>
            </a:r>
            <a:br>
              <a:rPr lang="fr-FR" dirty="0">
                <a:latin typeface="Arial" charset="0"/>
                <a:ea typeface="ＭＳ Ｐゴシック" charset="0"/>
                <a:cs typeface="ＭＳ Ｐゴシック" charset="0"/>
              </a:rPr>
            </a:br>
            <a:r>
              <a:rPr lang="fr-FR" sz="2000" dirty="0">
                <a:latin typeface="Arial" charset="0"/>
                <a:ea typeface="ＭＳ Ｐゴシック" charset="0"/>
                <a:cs typeface="ＭＳ Ｐゴシック" charset="0"/>
              </a:rPr>
              <a:t>Nicolas BERNARD</a:t>
            </a:r>
            <a:br>
              <a:rPr lang="fr-FR" sz="2000" dirty="0">
                <a:latin typeface="Arial" charset="0"/>
                <a:ea typeface="ＭＳ Ｐゴシック" charset="0"/>
                <a:cs typeface="ＭＳ Ｐゴシック" charset="0"/>
              </a:rPr>
            </a:br>
            <a:r>
              <a:rPr lang="fr-FR" sz="2000" i="1" dirty="0">
                <a:latin typeface="Arial" charset="0"/>
                <a:ea typeface="ＭＳ Ｐゴシック" charset="0"/>
                <a:cs typeface="ＭＳ Ｐゴシック" charset="0"/>
              </a:rPr>
              <a:t> </a:t>
            </a:r>
            <a:br>
              <a:rPr lang="fr-FR" sz="2000" i="1" dirty="0">
                <a:latin typeface="Arial" charset="0"/>
                <a:ea typeface="ＭＳ Ｐゴシック" charset="0"/>
                <a:cs typeface="ＭＳ Ｐゴシック" charset="0"/>
              </a:rPr>
            </a:br>
            <a:r>
              <a:rPr lang="fr-FR" sz="2000" i="1" dirty="0">
                <a:latin typeface="Arial" charset="0"/>
                <a:ea typeface="ＭＳ Ｐゴシック" charset="0"/>
                <a:cs typeface="ＭＳ Ｐゴシック" charset="0"/>
              </a:rPr>
              <a:t>Colloque organisé par le Service de lutte contre la pauvreté, la précarité et l’exclusion sociale </a:t>
            </a:r>
            <a:br>
              <a:rPr lang="fr-FR" sz="2000" i="1" dirty="0">
                <a:latin typeface="Arial" charset="0"/>
                <a:ea typeface="ＭＳ Ｐゴシック" charset="0"/>
                <a:cs typeface="ＭＳ Ｐゴシック" charset="0"/>
              </a:rPr>
            </a:br>
            <a:r>
              <a:rPr lang="fr-FR" sz="2000" i="1" dirty="0">
                <a:latin typeface="Arial" charset="0"/>
                <a:ea typeface="ＭＳ Ｐゴシック" charset="0"/>
                <a:cs typeface="ＭＳ Ｐゴシック" charset="0"/>
              </a:rPr>
              <a:t>Bruxelles, 19 avril 2018</a:t>
            </a:r>
            <a:r>
              <a:rPr lang="fr-FR" dirty="0">
                <a:latin typeface="Arial" charset="0"/>
                <a:ea typeface="ＭＳ Ｐゴシック" charset="0"/>
                <a:cs typeface="ＭＳ Ｐゴシック" charset="0"/>
              </a:rPr>
              <a:t/>
            </a:r>
            <a:br>
              <a:rPr lang="fr-FR" dirty="0">
                <a:latin typeface="Arial" charset="0"/>
                <a:ea typeface="ＭＳ Ｐゴシック" charset="0"/>
                <a:cs typeface="ＭＳ Ｐゴシック" charset="0"/>
              </a:rPr>
            </a:br>
            <a:endParaRPr lang="fr-FR" dirty="0">
              <a:latin typeface="Arial" charset="0"/>
              <a:ea typeface="ＭＳ Ｐゴシック" charset="0"/>
              <a:cs typeface="ＭＳ Ｐゴシック" charset="0"/>
            </a:endParaRPr>
          </a:p>
        </p:txBody>
      </p:sp>
      <p:pic>
        <p:nvPicPr>
          <p:cNvPr id="14339" name="Imag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4292600"/>
            <a:ext cx="2382837"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Espace réservé du numéro de diapositive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B86CBC86-5D43-D346-AA46-EB185AA6CDC0}" type="slidenum">
              <a:rPr lang="fr-FR" sz="1400"/>
              <a:pPr/>
              <a:t>1</a:t>
            </a:fld>
            <a:endParaRPr lang="fr-FR"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a:xfrm>
            <a:off x="611560" y="260648"/>
            <a:ext cx="7696200" cy="1368425"/>
          </a:xfrm>
        </p:spPr>
        <p:txBody>
          <a:bodyPr wrap="none"/>
          <a:lstStyle/>
          <a:p>
            <a:pPr algn="l" eaLnBrk="1" hangingPunct="1"/>
            <a:r>
              <a:rPr lang="fr-FR" sz="4800" dirty="0">
                <a:latin typeface="Arial" charset="0"/>
                <a:ea typeface="ＭＳ Ｐゴシック" charset="0"/>
                <a:cs typeface="ＭＳ Ｐゴシック" charset="0"/>
              </a:rPr>
              <a:t>Plan</a:t>
            </a:r>
            <a:endParaRPr lang="fr-FR" sz="6000" b="1" dirty="0">
              <a:latin typeface="Arial" charset="0"/>
              <a:ea typeface="ＭＳ Ｐゴシック" charset="0"/>
              <a:cs typeface="ＭＳ Ｐゴシック" charset="0"/>
            </a:endParaRPr>
          </a:p>
        </p:txBody>
      </p:sp>
      <p:sp>
        <p:nvSpPr>
          <p:cNvPr id="16386" name="Rectangle 3"/>
          <p:cNvSpPr>
            <a:spLocks noGrp="1" noChangeArrowheads="1"/>
          </p:cNvSpPr>
          <p:nvPr>
            <p:ph type="subTitle" idx="1"/>
          </p:nvPr>
        </p:nvSpPr>
        <p:spPr>
          <a:xfrm>
            <a:off x="1403648" y="1412776"/>
            <a:ext cx="6400800" cy="4319587"/>
          </a:xfrm>
        </p:spPr>
        <p:txBody>
          <a:bodyPr/>
          <a:lstStyle/>
          <a:p>
            <a:pPr marL="571500" indent="-571500" algn="just" eaLnBrk="1" hangingPunct="1">
              <a:buAutoNum type="romanUcPeriod"/>
              <a:defRPr/>
            </a:pPr>
            <a:r>
              <a:rPr lang="nl-BE" sz="2800" dirty="0">
                <a:latin typeface="Arial" charset="0"/>
                <a:ea typeface="ＭＳ Ｐゴシック" charset="0"/>
                <a:cs typeface="ＭＳ Ｐゴシック" charset="0"/>
              </a:rPr>
              <a:t>Revenir au droit</a:t>
            </a:r>
          </a:p>
          <a:p>
            <a:pPr marL="571500" indent="-571500" algn="just" eaLnBrk="1" hangingPunct="1">
              <a:buAutoNum type="romanUcPeriod"/>
              <a:defRPr/>
            </a:pPr>
            <a:r>
              <a:rPr lang="nl-BE" sz="2800" dirty="0">
                <a:latin typeface="Arial" charset="0"/>
                <a:ea typeface="ＭＳ Ｐゴシック" charset="0"/>
                <a:cs typeface="ＭＳ Ｐゴシック" charset="0"/>
              </a:rPr>
              <a:t>Défaire le lien entre domiciliation et cohabitation</a:t>
            </a:r>
          </a:p>
          <a:p>
            <a:pPr marL="571500" indent="-571500" algn="just" eaLnBrk="1" hangingPunct="1">
              <a:buAutoNum type="romanUcPeriod"/>
              <a:defRPr/>
            </a:pPr>
            <a:r>
              <a:rPr lang="nl-BE" sz="2800" dirty="0">
                <a:latin typeface="Arial" charset="0"/>
                <a:ea typeface="ＭＳ Ｐゴシック" charset="0"/>
                <a:cs typeface="ＭＳ Ｐゴシック" charset="0"/>
              </a:rPr>
              <a:t>Interactions avec les législations régionales</a:t>
            </a:r>
          </a:p>
          <a:p>
            <a:pPr marL="571500" indent="-571500" algn="just" eaLnBrk="1" hangingPunct="1">
              <a:buAutoNum type="romanUcPeriod"/>
              <a:defRPr/>
            </a:pPr>
            <a:r>
              <a:rPr lang="nl-BE" sz="2800" dirty="0">
                <a:latin typeface="Arial" charset="0"/>
                <a:ea typeface="ＭＳ Ｐゴシック" charset="0"/>
                <a:cs typeface="ＭＳ Ｐゴシック" charset="0"/>
              </a:rPr>
              <a:t>Vers une individualisation des droits ?</a:t>
            </a:r>
          </a:p>
          <a:p>
            <a:pPr marL="571500" indent="-571500" algn="just" eaLnBrk="1" hangingPunct="1">
              <a:buAutoNum type="romanUcPeriod"/>
              <a:defRPr/>
            </a:pPr>
            <a:endParaRPr lang="nl-BE" sz="2800" dirty="0">
              <a:latin typeface="Arial" charset="0"/>
              <a:ea typeface="ＭＳ Ｐゴシック" charset="0"/>
              <a:cs typeface="ＭＳ Ｐゴシック" charset="0"/>
            </a:endParaRPr>
          </a:p>
          <a:p>
            <a:pPr algn="just" eaLnBrk="1" hangingPunct="1">
              <a:defRPr/>
            </a:pPr>
            <a:endParaRPr lang="nl-BE" sz="2800" dirty="0">
              <a:latin typeface="Arial" charset="0"/>
              <a:ea typeface="ＭＳ Ｐゴシック" charset="0"/>
              <a:cs typeface="ＭＳ Ｐゴシック" charset="0"/>
            </a:endParaRPr>
          </a:p>
          <a:p>
            <a:pPr marL="571500" indent="-571500" algn="just" eaLnBrk="1" hangingPunct="1">
              <a:buFontTx/>
              <a:buAutoNum type="romanUcPeriod"/>
              <a:defRPr/>
            </a:pPr>
            <a:endParaRPr lang="fr-FR" sz="2800" dirty="0">
              <a:latin typeface="Arial" charset="0"/>
              <a:ea typeface="ＭＳ Ｐゴシック" charset="0"/>
              <a:cs typeface="ＭＳ Ｐゴシック" charset="0"/>
            </a:endParaRPr>
          </a:p>
        </p:txBody>
      </p:sp>
      <p:sp>
        <p:nvSpPr>
          <p:cNvPr id="2" name="Espace réservé du numéro de diapositive 1"/>
          <p:cNvSpPr>
            <a:spLocks noGrp="1"/>
          </p:cNvSpPr>
          <p:nvPr>
            <p:ph type="sldNum" sz="quarter" idx="12"/>
          </p:nvPr>
        </p:nvSpPr>
        <p:spPr/>
        <p:txBody>
          <a:bodyPr/>
          <a:lstStyle/>
          <a:p>
            <a:pPr>
              <a:defRPr/>
            </a:pPr>
            <a:fld id="{8FBEC26B-D80A-4845-8064-6DCEF9BC3628}" type="slidenum">
              <a:rPr lang="fr-FR" smtClean="0"/>
              <a:pPr>
                <a:defRPr/>
              </a:pPr>
              <a:t>2</a:t>
            </a:fld>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38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386">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386">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38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15106"/>
            <a:ext cx="8496944" cy="3444106"/>
          </a:xfrm>
        </p:spPr>
        <p:txBody>
          <a:bodyPr/>
          <a:lstStyle/>
          <a:p>
            <a:pPr marL="722313" algn="just" eaLnBrk="1" hangingPunct="1">
              <a:defRPr/>
            </a:pPr>
            <a:endParaRPr lang="fr-FR" sz="2400" i="1" dirty="0">
              <a:latin typeface="Arial" charset="0"/>
              <a:ea typeface="ＭＳ Ｐゴシック" charset="0"/>
              <a:cs typeface="ＭＳ Ｐゴシック" charset="0"/>
            </a:endParaRPr>
          </a:p>
          <a:p>
            <a:pPr marL="1476375" indent="-1028700" algn="just" eaLnBrk="1" hangingPunct="1">
              <a:buAutoNum type="romanUcPeriod"/>
              <a:defRPr/>
            </a:pPr>
            <a:r>
              <a:rPr lang="fr-FR" sz="4800" dirty="0"/>
              <a:t>Revenir au droit</a:t>
            </a:r>
          </a:p>
          <a:p>
            <a:pPr marL="447675" algn="just" eaLnBrk="1" hangingPunct="1">
              <a:defRPr/>
            </a:pPr>
            <a:endParaRPr lang="fr-FR" sz="2400" i="1" dirty="0"/>
          </a:p>
          <a:p>
            <a:pPr marL="904875" indent="-457200" algn="just" eaLnBrk="1" hangingPunct="1">
              <a:buAutoNum type="alphaUcPeriod"/>
              <a:defRPr/>
            </a:pPr>
            <a:r>
              <a:rPr lang="fr-FR" sz="2400" dirty="0"/>
              <a:t>DÉFINITION DE LA COHABITATION </a:t>
            </a:r>
          </a:p>
          <a:p>
            <a:pPr marL="904875" indent="-457200" algn="just" eaLnBrk="1" hangingPunct="1">
              <a:buAutoNum type="alphaUcPeriod"/>
              <a:defRPr/>
            </a:pPr>
            <a:endParaRPr lang="fr-FR" sz="2400" dirty="0"/>
          </a:p>
          <a:p>
            <a:pPr marL="1336675" indent="-457200" algn="just" defTabSz="1168400" eaLnBrk="1" hangingPunct="1">
              <a:buAutoNum type="arabicPeriod"/>
              <a:defRPr/>
            </a:pPr>
            <a:r>
              <a:rPr lang="fr-FR" sz="2400" i="1" dirty="0"/>
              <a:t>La loi </a:t>
            </a:r>
          </a:p>
          <a:p>
            <a:endParaRPr lang="fr-FR" sz="2400" dirty="0"/>
          </a:p>
          <a:p>
            <a:pPr marL="1611313" indent="-457200" algn="just">
              <a:buAutoNum type="alphaLcParenR"/>
            </a:pPr>
            <a:r>
              <a:rPr lang="fr-FR" sz="2400" dirty="0"/>
              <a:t>revenu d’intégration sociale </a:t>
            </a:r>
          </a:p>
          <a:p>
            <a:pPr marL="1789113" algn="just"/>
            <a:r>
              <a:rPr lang="fr-FR" sz="1800" dirty="0"/>
              <a:t>(art. 14, §1</a:t>
            </a:r>
            <a:r>
              <a:rPr lang="fr-FR" sz="1800" baseline="30000" dirty="0"/>
              <a:t>er</a:t>
            </a:r>
            <a:r>
              <a:rPr lang="fr-FR" sz="1800" dirty="0"/>
              <a:t>, 1°, de la loi </a:t>
            </a:r>
            <a:r>
              <a:rPr lang="fr-BE" sz="1800" dirty="0"/>
              <a:t>du 26/5/2002)</a:t>
            </a:r>
          </a:p>
          <a:p>
            <a:pPr marL="1789113" algn="just"/>
            <a:endParaRPr lang="fr-FR" sz="1800" dirty="0"/>
          </a:p>
          <a:p>
            <a:pPr marL="1876425" algn="just"/>
            <a:r>
              <a:rPr lang="fr-FR" sz="2400" dirty="0"/>
              <a:t>« Il faut entendre par cohabitation le fait que des personnes vivent sous le même toit et règlent principalement en commun leurs questions ménagères »</a:t>
            </a: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3</a:t>
            </a:fld>
            <a:endParaRPr lang="fr-FR" sz="1400" dirty="0"/>
          </a:p>
        </p:txBody>
      </p:sp>
    </p:spTree>
    <p:extLst>
      <p:ext uri="{BB962C8B-B14F-4D97-AF65-F5344CB8AC3E}">
        <p14:creationId xmlns:p14="http://schemas.microsoft.com/office/powerpoint/2010/main" val="3252314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15106"/>
            <a:ext cx="8496944" cy="3444106"/>
          </a:xfrm>
        </p:spPr>
        <p:txBody>
          <a:bodyPr/>
          <a:lstStyle/>
          <a:p>
            <a:endParaRPr lang="fr-FR" sz="2400" dirty="0"/>
          </a:p>
          <a:p>
            <a:pPr marL="1611313" indent="-457200" algn="just">
              <a:buFont typeface="+mj-lt"/>
              <a:buAutoNum type="alphaLcParenR" startAt="2"/>
            </a:pPr>
            <a:r>
              <a:rPr lang="fr-FR" sz="2400" dirty="0"/>
              <a:t>chômage </a:t>
            </a:r>
          </a:p>
          <a:p>
            <a:pPr marL="1789113" algn="just"/>
            <a:r>
              <a:rPr lang="fr-FR" sz="1800" dirty="0"/>
              <a:t>(art. 59, al. 1</a:t>
            </a:r>
            <a:r>
              <a:rPr lang="fr-FR" sz="1800" baseline="30000" dirty="0"/>
              <a:t>er</a:t>
            </a:r>
            <a:r>
              <a:rPr lang="fr-FR" sz="1800" dirty="0"/>
              <a:t>, de l’arrêté ministériel du 26/11/</a:t>
            </a:r>
            <a:r>
              <a:rPr lang="fr-BE" sz="1800" dirty="0"/>
              <a:t>1991)</a:t>
            </a:r>
          </a:p>
          <a:p>
            <a:pPr marL="1789113" algn="just"/>
            <a:endParaRPr lang="fr-FR" sz="1800" dirty="0"/>
          </a:p>
          <a:p>
            <a:pPr marL="1876425" algn="just"/>
            <a:r>
              <a:rPr lang="fr-FR" sz="2400" dirty="0"/>
              <a:t>« Il faut entendre par cohabitation le fait que des personnes vivent sous le même toit et règlent principalement en commun leurs questions ménagères ».</a:t>
            </a:r>
          </a:p>
          <a:p>
            <a:pPr marL="1876425" algn="just"/>
            <a:endParaRPr lang="fr-FR" sz="2400" dirty="0"/>
          </a:p>
          <a:p>
            <a:pPr marL="1168400" algn="just"/>
            <a:r>
              <a:rPr lang="fr-FR" sz="2400" dirty="0"/>
              <a:t>c) garantie de revenus aux personnes âgées</a:t>
            </a:r>
          </a:p>
          <a:p>
            <a:pPr marL="1876425" algn="just"/>
            <a:r>
              <a:rPr lang="fr-BE" sz="1800" dirty="0"/>
              <a:t>(art. 6, §1</a:t>
            </a:r>
            <a:r>
              <a:rPr lang="fr-BE" sz="1800" baseline="30000" dirty="0"/>
              <a:t>er</a:t>
            </a:r>
            <a:r>
              <a:rPr lang="fr-BE" sz="1800" dirty="0"/>
              <a:t>, al. 3, de la loi du 22/3/2001)</a:t>
            </a:r>
          </a:p>
          <a:p>
            <a:pPr marL="1876425" algn="just"/>
            <a:endParaRPr lang="fr-FR" sz="1800" dirty="0"/>
          </a:p>
          <a:p>
            <a:pPr marL="1876425" algn="just"/>
            <a:r>
              <a:rPr lang="fr-FR" sz="2400" dirty="0"/>
              <a:t>« Sont censés partager la même résidence principale, le demandeur et toute autre personne qui réside habituellement avec lui au même endroit ». </a:t>
            </a:r>
            <a:r>
              <a:rPr lang="fr-BE" sz="2400" dirty="0"/>
              <a:t> </a:t>
            </a:r>
            <a:endParaRPr lang="fr-FR" sz="2400" dirty="0"/>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4</a:t>
            </a:fld>
            <a:endParaRPr lang="fr-FR" sz="1400" dirty="0"/>
          </a:p>
        </p:txBody>
      </p:sp>
    </p:spTree>
    <p:extLst>
      <p:ext uri="{BB962C8B-B14F-4D97-AF65-F5344CB8AC3E}">
        <p14:creationId xmlns:p14="http://schemas.microsoft.com/office/powerpoint/2010/main" val="919734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179512" y="-243408"/>
            <a:ext cx="8496944" cy="3444106"/>
          </a:xfrm>
        </p:spPr>
        <p:txBody>
          <a:bodyPr/>
          <a:lstStyle/>
          <a:p>
            <a:endParaRPr lang="fr-FR" sz="2400" dirty="0"/>
          </a:p>
          <a:p>
            <a:pPr marL="1611313" indent="-457200" algn="just">
              <a:buFont typeface="+mj-lt"/>
              <a:buAutoNum type="alphaLcParenR" startAt="4"/>
            </a:pPr>
            <a:r>
              <a:rPr lang="fr-FR" sz="2400" dirty="0"/>
              <a:t>allocation pour handicapés</a:t>
            </a:r>
          </a:p>
          <a:p>
            <a:pPr marL="1789113" algn="just"/>
            <a:r>
              <a:rPr lang="fr-FR" sz="1800" dirty="0"/>
              <a:t>(art. 4 de l’arrêté royal du 6/7/1987</a:t>
            </a:r>
            <a:r>
              <a:rPr lang="fr-BE" sz="1800" dirty="0"/>
              <a:t>)</a:t>
            </a:r>
          </a:p>
          <a:p>
            <a:pPr marL="1789113" algn="just"/>
            <a:endParaRPr lang="fr-FR" sz="1800" dirty="0"/>
          </a:p>
          <a:p>
            <a:pPr marL="2219325" indent="-342900" algn="just">
              <a:buFontTx/>
              <a:buChar char="-"/>
            </a:pPr>
            <a:r>
              <a:rPr lang="fr-FR" sz="2400" dirty="0"/>
              <a:t>« Catégorie B » (taux intermédiaire) : les personnes qui « soit vivent seules, soit séjournent nuit et jour dans une institution de soins depuis trois mois au moins [...] ».</a:t>
            </a:r>
          </a:p>
          <a:p>
            <a:pPr marL="2219325" indent="-342900" algn="just">
              <a:buFontTx/>
              <a:buChar char="-"/>
            </a:pPr>
            <a:r>
              <a:rPr lang="fr-FR" sz="2400" dirty="0"/>
              <a:t>« Catégorie C » (taux supérieur) : les personnes qui « soit sont établies en ménage, soit ont un ou plusieurs enfants à charge », attendu qu’« il ne peut y avoir, par ménage, qu'une seule personne qui perçoit » ce taux supérieur (et que si les deux personnes ressortissent de la catégorie C, chacune d'elles percevra taux intermédiaire).</a:t>
            </a:r>
          </a:p>
          <a:p>
            <a:pPr marL="2219325" indent="-342900" algn="just">
              <a:buFontTx/>
              <a:buChar char="-"/>
            </a:pPr>
            <a:endParaRPr lang="fr-FR" sz="2400" dirty="0"/>
          </a:p>
          <a:p>
            <a:pPr marL="2219325" indent="-342900" algn="just">
              <a:buFontTx/>
              <a:buChar char="-"/>
            </a:pPr>
            <a:endParaRPr lang="fr-FR" sz="2400" dirty="0"/>
          </a:p>
          <a:p>
            <a:pPr marL="1876425" algn="just"/>
            <a:endParaRPr lang="fr-FR" sz="2400" dirty="0"/>
          </a:p>
          <a:p>
            <a:pPr marL="1168400" algn="just"/>
            <a:endParaRPr lang="fr-FR" sz="2400" dirty="0"/>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5</a:t>
            </a:fld>
            <a:endParaRPr lang="fr-FR" sz="1400" dirty="0"/>
          </a:p>
        </p:txBody>
      </p:sp>
    </p:spTree>
    <p:extLst>
      <p:ext uri="{BB962C8B-B14F-4D97-AF65-F5344CB8AC3E}">
        <p14:creationId xmlns:p14="http://schemas.microsoft.com/office/powerpoint/2010/main" val="2056394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404664"/>
            <a:ext cx="8496944" cy="3444106"/>
          </a:xfrm>
        </p:spPr>
        <p:txBody>
          <a:bodyPr/>
          <a:lstStyle/>
          <a:p>
            <a:pPr marL="447675" algn="just" eaLnBrk="1" hangingPunct="1">
              <a:defRPr/>
            </a:pPr>
            <a:endParaRPr lang="fr-FR" sz="2400" dirty="0"/>
          </a:p>
          <a:p>
            <a:pPr marL="1336675" indent="-457200" algn="just" defTabSz="1168400" eaLnBrk="1" hangingPunct="1">
              <a:buFont typeface="+mj-lt"/>
              <a:buAutoNum type="arabicPeriod" startAt="2"/>
              <a:defRPr/>
            </a:pPr>
            <a:r>
              <a:rPr lang="fr-FR" sz="2400" i="1" dirty="0"/>
              <a:t>La jurisprudence dominante (R.I.S. et chômage)</a:t>
            </a:r>
          </a:p>
          <a:p>
            <a:pPr marL="1336675" indent="-457200" algn="just" defTabSz="1168400" eaLnBrk="1" hangingPunct="1">
              <a:buFont typeface="+mj-lt"/>
              <a:buAutoNum type="arabicPeriod" startAt="2"/>
              <a:defRPr/>
            </a:pPr>
            <a:endParaRPr lang="fr-FR" sz="2400" i="1" dirty="0"/>
          </a:p>
          <a:p>
            <a:pPr marL="1698625" indent="-457200" algn="just" defTabSz="1168400" eaLnBrk="1" hangingPunct="1">
              <a:buFont typeface="+mj-lt"/>
              <a:buAutoNum type="alphaLcParenR"/>
              <a:defRPr/>
            </a:pPr>
            <a:r>
              <a:rPr lang="fr-FR" sz="2400" dirty="0"/>
              <a:t>condition cumulative (vie sous le même toit </a:t>
            </a:r>
            <a:r>
              <a:rPr lang="fr-FR" sz="2400" i="1" dirty="0"/>
              <a:t>ET </a:t>
            </a:r>
            <a:r>
              <a:rPr lang="fr-FR" sz="2400" dirty="0"/>
              <a:t>règlement principalement en commun des questions ménagères)</a:t>
            </a:r>
          </a:p>
          <a:p>
            <a:pPr marL="1698625" indent="-457200" algn="just" defTabSz="1168400" eaLnBrk="1" hangingPunct="1">
              <a:buFont typeface="+mj-lt"/>
              <a:buAutoNum type="alphaLcParenR"/>
              <a:defRPr/>
            </a:pPr>
            <a:endParaRPr lang="fr-FR" sz="2400" dirty="0"/>
          </a:p>
          <a:p>
            <a:pPr marL="1698625" indent="-457200" algn="just" defTabSz="1168400" eaLnBrk="1" hangingPunct="1">
              <a:buFont typeface="+mj-lt"/>
              <a:buAutoNum type="alphaLcParenR"/>
              <a:defRPr/>
            </a:pPr>
            <a:r>
              <a:rPr lang="fr-FR" sz="2400" dirty="0"/>
              <a:t>vie sous le même toit : </a:t>
            </a:r>
          </a:p>
          <a:p>
            <a:pPr marL="2147888" indent="-342900" algn="just" defTabSz="1168400" eaLnBrk="1" hangingPunct="1">
              <a:buFontTx/>
              <a:buChar char="-"/>
              <a:defRPr/>
            </a:pPr>
            <a:r>
              <a:rPr lang="fr-FR" sz="2400" dirty="0"/>
              <a:t>partage d’espaces </a:t>
            </a:r>
            <a:r>
              <a:rPr lang="fr-FR" sz="2400" i="1" dirty="0"/>
              <a:t>signifiants</a:t>
            </a:r>
            <a:r>
              <a:rPr lang="fr-FR" sz="2400" dirty="0"/>
              <a:t> (« principales pièces de vie ») : la chambre par exemple, et non pas simplement la cuisine, le séjour ou encore les sanitaires</a:t>
            </a:r>
            <a:endParaRPr lang="fr-BE" sz="2400" dirty="0"/>
          </a:p>
          <a:p>
            <a:pPr marL="2147888" indent="-342900" algn="just" defTabSz="1168400" eaLnBrk="1" hangingPunct="1">
              <a:buFontTx/>
              <a:buChar char="-"/>
              <a:defRPr/>
            </a:pPr>
            <a:r>
              <a:rPr lang="fr-BE" sz="2400" dirty="0"/>
              <a:t>indice de cohabitation : accès libre à toutes les pièces du logement</a:t>
            </a:r>
          </a:p>
          <a:p>
            <a:pPr marL="2147888" indent="-342900" algn="just" defTabSz="1168400" eaLnBrk="1" hangingPunct="1">
              <a:buFontTx/>
              <a:buChar char="-"/>
              <a:defRPr/>
            </a:pPr>
            <a:r>
              <a:rPr lang="fr-BE" sz="2400" dirty="0"/>
              <a:t>une certaine pérennité</a:t>
            </a:r>
          </a:p>
          <a:p>
            <a:pPr marL="1698625" indent="-457200" algn="just" defTabSz="1168400" eaLnBrk="1" hangingPunct="1">
              <a:buFont typeface="+mj-lt"/>
              <a:buAutoNum type="alphaLcParenR"/>
              <a:defRPr/>
            </a:pPr>
            <a:endParaRPr lang="fr-BE" sz="2400" dirty="0"/>
          </a:p>
          <a:p>
            <a:pPr marL="1222375" indent="-342900" algn="just" defTabSz="1168400" eaLnBrk="1" hangingPunct="1">
              <a:buFontTx/>
              <a:buChar char="-"/>
              <a:defRPr/>
            </a:pPr>
            <a:endParaRPr lang="fr-FR" sz="2400" dirty="0"/>
          </a:p>
          <a:p>
            <a:pPr marL="1222375" indent="-342900" algn="just" defTabSz="1168400" eaLnBrk="1" hangingPunct="1">
              <a:buFontTx/>
              <a:buChar char="-"/>
              <a:defRPr/>
            </a:pPr>
            <a:endParaRPr lang="fr-FR" sz="2400" dirty="0"/>
          </a:p>
          <a:p>
            <a:endParaRPr lang="fr-FR" sz="2400" dirty="0"/>
          </a:p>
          <a:p>
            <a:pPr algn="just"/>
            <a:r>
              <a:rPr lang="fr-FR" sz="2400" dirty="0"/>
              <a:t>- </a:t>
            </a: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6</a:t>
            </a:fld>
            <a:endParaRPr lang="fr-FR" sz="1400" dirty="0"/>
          </a:p>
        </p:txBody>
      </p:sp>
    </p:spTree>
    <p:extLst>
      <p:ext uri="{BB962C8B-B14F-4D97-AF65-F5344CB8AC3E}">
        <p14:creationId xmlns:p14="http://schemas.microsoft.com/office/powerpoint/2010/main" val="1953844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12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15106"/>
            <a:ext cx="8496944" cy="3444106"/>
          </a:xfrm>
        </p:spPr>
        <p:txBody>
          <a:bodyPr/>
          <a:lstStyle/>
          <a:p>
            <a:pPr marL="447675" algn="just" eaLnBrk="1" hangingPunct="1">
              <a:defRPr/>
            </a:pPr>
            <a:endParaRPr lang="fr-FR" sz="2400" dirty="0"/>
          </a:p>
          <a:p>
            <a:pPr marL="1336675" indent="-457200" algn="just" defTabSz="1168400" eaLnBrk="1" hangingPunct="1">
              <a:buFont typeface="+mj-lt"/>
              <a:buAutoNum type="alphaLcParenR" startAt="3"/>
              <a:defRPr/>
            </a:pPr>
            <a:r>
              <a:rPr lang="fr-FR" sz="2400" dirty="0"/>
              <a:t>règlement principalement en commun des questions ménagères :</a:t>
            </a:r>
          </a:p>
          <a:p>
            <a:pPr marL="1771650" indent="-342900" algn="just" defTabSz="1168400" eaLnBrk="1" hangingPunct="1">
              <a:buFontTx/>
              <a:buChar char="-"/>
              <a:defRPr/>
            </a:pPr>
            <a:r>
              <a:rPr lang="fr-FR" sz="2400" dirty="0"/>
              <a:t>mise en commun des ressources (« pouvoir d’achat unifié »)</a:t>
            </a:r>
          </a:p>
          <a:p>
            <a:pPr marL="1771650" indent="-342900" algn="just" defTabSz="1168400" eaLnBrk="1" hangingPunct="1">
              <a:buFontTx/>
              <a:buChar char="-"/>
              <a:defRPr/>
            </a:pPr>
            <a:r>
              <a:rPr lang="fr-FR" sz="2400" dirty="0"/>
              <a:t>économie d’échelle (« avantage économique et financier »), partage de frais... </a:t>
            </a:r>
            <a:r>
              <a:rPr lang="fr-FR" sz="2400" i="1" dirty="0"/>
              <a:t>signifiants</a:t>
            </a:r>
            <a:r>
              <a:rPr lang="fr-FR" sz="2400" dirty="0"/>
              <a:t> : pas le loyer ou les charges, par exemple, mais la nourriture, l’habillement, les soins de santé, etc.</a:t>
            </a:r>
          </a:p>
          <a:p>
            <a:pPr marL="1771650" indent="-342900" algn="just" defTabSz="1168400" eaLnBrk="1" hangingPunct="1">
              <a:buFontTx/>
              <a:buChar char="-"/>
              <a:defRPr/>
            </a:pPr>
            <a:r>
              <a:rPr lang="fr-FR" sz="2400" dirty="0"/>
              <a:t>partage des tâches domestiques (lessives, entretien du logement, courses, préparation des repas, prise des repas, etc.)</a:t>
            </a:r>
          </a:p>
          <a:p>
            <a:pPr marL="1428750" algn="just" defTabSz="1168400" eaLnBrk="1" hangingPunct="1">
              <a:defRPr/>
            </a:pPr>
            <a:endParaRPr lang="fr-FR" sz="2400" dirty="0"/>
          </a:p>
          <a:p>
            <a:pPr marL="895350" algn="just" defTabSz="1168400" eaLnBrk="1" hangingPunct="1">
              <a:defRPr/>
            </a:pPr>
            <a:r>
              <a:rPr lang="fr-FR" sz="2400" dirty="0"/>
              <a:t>d) absence d’incidence :</a:t>
            </a:r>
          </a:p>
          <a:p>
            <a:pPr marL="1873250" indent="-342900" algn="just" defTabSz="1168400" eaLnBrk="1" hangingPunct="1">
              <a:buFontTx/>
              <a:buChar char="-"/>
              <a:defRPr/>
            </a:pPr>
            <a:r>
              <a:rPr lang="fr-FR" sz="2400" dirty="0"/>
              <a:t>d’une éventuelle relation affective</a:t>
            </a:r>
          </a:p>
          <a:p>
            <a:pPr marL="1873250" indent="-342900" algn="just" defTabSz="1168400" eaLnBrk="1" hangingPunct="1">
              <a:buFontTx/>
              <a:buChar char="-"/>
              <a:defRPr/>
            </a:pPr>
            <a:r>
              <a:rPr lang="fr-FR" sz="2400" dirty="0"/>
              <a:t>d’une adresse commune</a:t>
            </a:r>
          </a:p>
          <a:p>
            <a:pPr marL="1771650" indent="-342900" algn="just" defTabSz="1168400" eaLnBrk="1" hangingPunct="1">
              <a:buFontTx/>
              <a:buChar char="-"/>
              <a:defRPr/>
            </a:pPr>
            <a:endParaRPr lang="fr-FR" sz="2400" dirty="0"/>
          </a:p>
          <a:p>
            <a:pPr marL="1789113" indent="-360363" algn="just" defTabSz="1168400" eaLnBrk="1" hangingPunct="1">
              <a:buFont typeface="Arial"/>
              <a:buChar char="•"/>
              <a:defRPr/>
            </a:pPr>
            <a:endParaRPr lang="fr-FR" sz="2400" dirty="0"/>
          </a:p>
          <a:p>
            <a:pPr marL="1789113" indent="-360363" algn="just" defTabSz="1168400" eaLnBrk="1" hangingPunct="1">
              <a:buFont typeface="Arial"/>
              <a:buChar char="•"/>
              <a:defRPr/>
            </a:pPr>
            <a:endParaRPr lang="fr-FR" sz="2400" dirty="0"/>
          </a:p>
          <a:p>
            <a:pPr marL="1222375" indent="-342900" algn="just" defTabSz="1168400" eaLnBrk="1" hangingPunct="1">
              <a:buFont typeface="Wingdings" charset="2"/>
              <a:buChar char="§"/>
              <a:defRPr/>
            </a:pPr>
            <a:endParaRPr lang="fr-BE" sz="2400" dirty="0"/>
          </a:p>
          <a:p>
            <a:pPr marL="1222375" indent="-342900" algn="just" defTabSz="1168400" eaLnBrk="1" hangingPunct="1">
              <a:buFontTx/>
              <a:buChar char="-"/>
              <a:defRPr/>
            </a:pPr>
            <a:endParaRPr lang="fr-FR" sz="2400" dirty="0"/>
          </a:p>
          <a:p>
            <a:pPr marL="1222375" indent="-342900" algn="just" defTabSz="1168400" eaLnBrk="1" hangingPunct="1">
              <a:buFontTx/>
              <a:buChar char="-"/>
              <a:defRPr/>
            </a:pPr>
            <a:endParaRPr lang="fr-FR" sz="2400" dirty="0"/>
          </a:p>
          <a:p>
            <a:endParaRPr lang="fr-FR" sz="2400" dirty="0"/>
          </a:p>
          <a:p>
            <a:pPr algn="just"/>
            <a:r>
              <a:rPr lang="fr-FR" sz="2400" dirty="0"/>
              <a:t>- </a:t>
            </a: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7</a:t>
            </a:fld>
            <a:endParaRPr lang="fr-FR" sz="1400" dirty="0"/>
          </a:p>
        </p:txBody>
      </p:sp>
    </p:spTree>
    <p:extLst>
      <p:ext uri="{BB962C8B-B14F-4D97-AF65-F5344CB8AC3E}">
        <p14:creationId xmlns:p14="http://schemas.microsoft.com/office/powerpoint/2010/main" val="4091567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12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15106"/>
            <a:ext cx="7992888" cy="3444106"/>
          </a:xfrm>
        </p:spPr>
        <p:txBody>
          <a:bodyPr/>
          <a:lstStyle/>
          <a:p>
            <a:pPr marL="447675" algn="just" eaLnBrk="1" hangingPunct="1">
              <a:defRPr/>
            </a:pPr>
            <a:endParaRPr lang="fr-FR" sz="2400" dirty="0"/>
          </a:p>
          <a:p>
            <a:pPr algn="just"/>
            <a:endParaRPr lang="fr-FR" sz="2400" dirty="0"/>
          </a:p>
          <a:p>
            <a:pPr marL="1062038" indent="-547688" algn="just">
              <a:buFont typeface="+mj-lt"/>
              <a:buAutoNum type="arabicPeriod" startAt="3"/>
            </a:pPr>
            <a:r>
              <a:rPr lang="fr-FR" sz="2400" i="1" dirty="0"/>
              <a:t>Fixation de la jurisprudence</a:t>
            </a:r>
          </a:p>
          <a:p>
            <a:pPr marL="1347788" algn="just"/>
            <a:endParaRPr lang="fr-FR" sz="2400" dirty="0"/>
          </a:p>
          <a:p>
            <a:pPr marL="990600" algn="just"/>
            <a:r>
              <a:rPr lang="fr-FR" sz="2400" dirty="0"/>
              <a:t>a) arrêt de la Cour de cassation du 9/10/2017</a:t>
            </a:r>
          </a:p>
          <a:p>
            <a:pPr marL="1168400" algn="just"/>
            <a:endParaRPr lang="fr-FR" sz="2400" dirty="0"/>
          </a:p>
          <a:p>
            <a:pPr marL="1168400" algn="just"/>
            <a:r>
              <a:rPr lang="fr-FR" sz="2400" dirty="0"/>
              <a:t>Des colocataires chômeurs ont reçu le taux isolé, malgré :</a:t>
            </a:r>
          </a:p>
          <a:p>
            <a:pPr marL="1612900" indent="-342900" algn="just">
              <a:buFontTx/>
              <a:buChar char="-"/>
            </a:pPr>
            <a:r>
              <a:rPr lang="fr-FR" sz="2400" dirty="0"/>
              <a:t>le partage de plusieurs espaces de vie (salon, cuisine, salle de bain et sanitaires)</a:t>
            </a:r>
          </a:p>
          <a:p>
            <a:pPr marL="1612900" indent="-342900" algn="just">
              <a:buFontTx/>
              <a:buChar char="-"/>
            </a:pPr>
            <a:r>
              <a:rPr lang="fr-BE" sz="2400" dirty="0"/>
              <a:t>l’existence d’une seule sonnette</a:t>
            </a:r>
          </a:p>
          <a:p>
            <a:pPr marL="1612900" indent="-342900" algn="just">
              <a:buFontTx/>
              <a:buChar char="-"/>
            </a:pPr>
            <a:r>
              <a:rPr lang="fr-BE" sz="2400" dirty="0"/>
              <a:t>le paiement à plusieurs du loyer</a:t>
            </a:r>
            <a:endParaRPr lang="fr-FR" sz="2400" dirty="0"/>
          </a:p>
          <a:p>
            <a:pPr marL="1179513" indent="-457200" algn="just" eaLnBrk="1" hangingPunct="1">
              <a:buFont typeface="+mj-lt"/>
              <a:buAutoNum type="arabicPeriod"/>
              <a:defRPr/>
            </a:pPr>
            <a:endParaRPr lang="fr-FR" sz="2400" i="1" dirty="0">
              <a:latin typeface="Arial" charset="0"/>
              <a:ea typeface="ＭＳ Ｐゴシック" charset="0"/>
              <a:cs typeface="ＭＳ Ｐゴシック" charset="0"/>
            </a:endParaRP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8</a:t>
            </a:fld>
            <a:endParaRPr lang="fr-FR" sz="1400" dirty="0"/>
          </a:p>
        </p:txBody>
      </p:sp>
    </p:spTree>
    <p:extLst>
      <p:ext uri="{BB962C8B-B14F-4D97-AF65-F5344CB8AC3E}">
        <p14:creationId xmlns:p14="http://schemas.microsoft.com/office/powerpoint/2010/main" val="50615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15106"/>
            <a:ext cx="7992888" cy="3444106"/>
          </a:xfrm>
        </p:spPr>
        <p:txBody>
          <a:bodyPr/>
          <a:lstStyle/>
          <a:p>
            <a:pPr algn="just"/>
            <a:endParaRPr lang="fr-FR" sz="2400" dirty="0"/>
          </a:p>
          <a:p>
            <a:pPr marL="1168400" algn="just"/>
            <a:r>
              <a:rPr lang="fr-FR" sz="2400" dirty="0"/>
              <a:t>Pourquoi ?</a:t>
            </a:r>
          </a:p>
          <a:p>
            <a:pPr marL="1612900" indent="-342900" algn="just">
              <a:buFontTx/>
              <a:buChar char="-"/>
            </a:pPr>
            <a:r>
              <a:rPr lang="fr-FR" sz="2400" dirty="0"/>
              <a:t>les différents occupants ne se connaissaient pas</a:t>
            </a:r>
            <a:r>
              <a:rPr lang="fr-BE" sz="2400" dirty="0"/>
              <a:t> </a:t>
            </a:r>
            <a:endParaRPr lang="fr-FR" sz="2400" dirty="0"/>
          </a:p>
          <a:p>
            <a:pPr marL="1612900" indent="-342900" algn="just">
              <a:buFontTx/>
              <a:buChar char="-"/>
            </a:pPr>
            <a:r>
              <a:rPr lang="fr-FR" sz="2400" dirty="0"/>
              <a:t>ils ont signé leur contrat de sous-location (avec le locataire principal) à des moments différents</a:t>
            </a:r>
          </a:p>
          <a:p>
            <a:pPr marL="1612900" indent="-342900" algn="just">
              <a:buFontTx/>
              <a:buChar char="-"/>
            </a:pPr>
            <a:r>
              <a:rPr lang="fr-FR" sz="2400" dirty="0"/>
              <a:t>la sonnette comporte des codes différenciés pour chaque occupant</a:t>
            </a:r>
            <a:r>
              <a:rPr lang="fr-BE" sz="2400" dirty="0"/>
              <a:t> </a:t>
            </a:r>
          </a:p>
          <a:p>
            <a:pPr marL="1612900" indent="-342900" algn="just">
              <a:buFontTx/>
              <a:buChar char="-"/>
            </a:pPr>
            <a:r>
              <a:rPr lang="fr-FR" sz="2400" dirty="0"/>
              <a:t>les chambres sont toutes munies d’un système de fermeture à clef </a:t>
            </a:r>
          </a:p>
          <a:p>
            <a:pPr marL="1612900" indent="-342900" algn="just">
              <a:buFontTx/>
              <a:buChar char="-"/>
            </a:pPr>
            <a:r>
              <a:rPr lang="fr-FR" sz="2400" dirty="0"/>
              <a:t>il est possible de faire à manger de manière individuelle dans chacune des chambres (grâce à une petite cuisinière et un four à micro-ondes)</a:t>
            </a:r>
            <a:r>
              <a:rPr lang="fr-BE" sz="2400" dirty="0"/>
              <a:t> </a:t>
            </a:r>
          </a:p>
          <a:p>
            <a:pPr marL="1612900" indent="-342900" algn="just">
              <a:buFontTx/>
              <a:buChar char="-"/>
            </a:pPr>
            <a:endParaRPr lang="fr-FR" sz="2400" dirty="0"/>
          </a:p>
          <a:p>
            <a:pPr marL="1179513" indent="-457200" algn="just" eaLnBrk="1" hangingPunct="1">
              <a:buFont typeface="+mj-lt"/>
              <a:buAutoNum type="arabicPeriod"/>
              <a:defRPr/>
            </a:pPr>
            <a:endParaRPr lang="fr-FR" sz="2400" i="1" dirty="0">
              <a:latin typeface="Arial" charset="0"/>
              <a:ea typeface="ＭＳ Ｐゴシック" charset="0"/>
              <a:cs typeface="ＭＳ Ｐゴシック" charset="0"/>
            </a:endParaRP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9</a:t>
            </a:fld>
            <a:endParaRPr lang="fr-FR" sz="1400" dirty="0"/>
          </a:p>
        </p:txBody>
      </p:sp>
    </p:spTree>
    <p:extLst>
      <p:ext uri="{BB962C8B-B14F-4D97-AF65-F5344CB8AC3E}">
        <p14:creationId xmlns:p14="http://schemas.microsoft.com/office/powerpoint/2010/main" val="232617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15106"/>
            <a:ext cx="7992888" cy="3444106"/>
          </a:xfrm>
        </p:spPr>
        <p:txBody>
          <a:bodyPr/>
          <a:lstStyle/>
          <a:p>
            <a:pPr marL="447675" algn="just" eaLnBrk="1" hangingPunct="1">
              <a:defRPr/>
            </a:pPr>
            <a:endParaRPr lang="fr-FR" sz="2400" dirty="0"/>
          </a:p>
          <a:p>
            <a:pPr algn="just"/>
            <a:endParaRPr lang="fr-FR" sz="2400" dirty="0"/>
          </a:p>
          <a:p>
            <a:pPr marL="1347788" algn="just"/>
            <a:endParaRPr lang="fr-FR" sz="2400" dirty="0"/>
          </a:p>
          <a:p>
            <a:pPr marL="990600" algn="just"/>
            <a:r>
              <a:rPr lang="fr-FR" sz="2400" dirty="0"/>
              <a:t>b) arrêt de la Cour de cassation du 22/1/2018</a:t>
            </a:r>
          </a:p>
          <a:p>
            <a:pPr marL="1168400" algn="just"/>
            <a:endParaRPr lang="fr-FR" sz="2400" dirty="0"/>
          </a:p>
          <a:p>
            <a:pPr marL="1168400" algn="just"/>
            <a:r>
              <a:rPr lang="fr-FR" sz="2400" dirty="0"/>
              <a:t>Deux sœurs chômeuses ont reçu le taux isolé, malgré :</a:t>
            </a:r>
          </a:p>
          <a:p>
            <a:pPr marL="1612900" indent="-342900" algn="just">
              <a:buFontTx/>
              <a:buChar char="-"/>
            </a:pPr>
            <a:r>
              <a:rPr lang="fr-FR" sz="2400" dirty="0"/>
              <a:t>le partage d’un même immeuble unifamilial</a:t>
            </a:r>
          </a:p>
          <a:p>
            <a:pPr marL="1612900" indent="-342900" algn="just">
              <a:buFontTx/>
              <a:buChar char="-"/>
            </a:pPr>
            <a:r>
              <a:rPr lang="fr-FR" sz="2400" dirty="0"/>
              <a:t>l</a:t>
            </a:r>
            <a:r>
              <a:rPr lang="fr-BE" sz="2400" dirty="0"/>
              <a:t>e paiement en commun des factures d’électricité, de mazout et d’eau </a:t>
            </a:r>
          </a:p>
          <a:p>
            <a:pPr marL="1612900" indent="-342900" algn="just">
              <a:buFontTx/>
              <a:buChar char="-"/>
            </a:pPr>
            <a:r>
              <a:rPr lang="fr-BE" sz="2400" dirty="0"/>
              <a:t>l’existence d’une seule salle de bain et d’une seule toilette (!)</a:t>
            </a:r>
          </a:p>
          <a:p>
            <a:pPr marL="1179513" indent="-457200" algn="just" eaLnBrk="1" hangingPunct="1">
              <a:buFont typeface="+mj-lt"/>
              <a:buAutoNum type="arabicPeriod"/>
              <a:defRPr/>
            </a:pPr>
            <a:endParaRPr lang="fr-FR" sz="2400" i="1" dirty="0">
              <a:latin typeface="Arial" charset="0"/>
              <a:ea typeface="ＭＳ Ｐゴシック" charset="0"/>
              <a:cs typeface="ＭＳ Ｐゴシック" charset="0"/>
            </a:endParaRP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10</a:t>
            </a:fld>
            <a:endParaRPr lang="fr-FR" sz="1400" dirty="0"/>
          </a:p>
        </p:txBody>
      </p:sp>
    </p:spTree>
    <p:extLst>
      <p:ext uri="{BB962C8B-B14F-4D97-AF65-F5344CB8AC3E}">
        <p14:creationId xmlns:p14="http://schemas.microsoft.com/office/powerpoint/2010/main" val="3091910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260648"/>
            <a:ext cx="8208912" cy="3444106"/>
          </a:xfrm>
        </p:spPr>
        <p:txBody>
          <a:bodyPr/>
          <a:lstStyle/>
          <a:p>
            <a:pPr algn="just"/>
            <a:endParaRPr lang="fr-FR" sz="2400" dirty="0"/>
          </a:p>
          <a:p>
            <a:pPr marL="1168400" algn="just"/>
            <a:r>
              <a:rPr lang="fr-FR" sz="2400" dirty="0"/>
              <a:t>Pourquoi ?</a:t>
            </a:r>
          </a:p>
          <a:p>
            <a:pPr marL="1612900" indent="-342900" algn="just">
              <a:buFontTx/>
              <a:buChar char="-"/>
            </a:pPr>
            <a:r>
              <a:rPr lang="fr-FR" sz="2400" dirty="0"/>
              <a:t>paiement séparé de la taxe communale et de la redevance radio-télévision</a:t>
            </a:r>
          </a:p>
          <a:p>
            <a:pPr marL="1612900" indent="-342900" algn="just">
              <a:buFontTx/>
              <a:buChar char="-"/>
            </a:pPr>
            <a:r>
              <a:rPr lang="fr-FR" sz="2400" dirty="0"/>
              <a:t>les sœurs occupaient chacune un étage</a:t>
            </a:r>
          </a:p>
          <a:p>
            <a:pPr marL="1612900" indent="-342900" algn="just">
              <a:buFontTx/>
              <a:buChar char="-"/>
            </a:pPr>
            <a:r>
              <a:rPr lang="fr-FR" sz="2400" dirty="0"/>
              <a:t>mésentente « profonde » entre elles</a:t>
            </a:r>
          </a:p>
          <a:p>
            <a:pPr marL="1612900" indent="-342900" algn="just">
              <a:buFontTx/>
              <a:buChar char="-"/>
            </a:pPr>
            <a:r>
              <a:rPr lang="fr-FR" sz="2400" dirty="0"/>
              <a:t>la sœur occupant le rez, dépourvu de salle, de bain se débrouillait pour ne pas avoir à utiliser celle de sa sœur. Idem pour la toilette (!)</a:t>
            </a:r>
          </a:p>
          <a:p>
            <a:pPr marL="1612900" indent="-342900" algn="just">
              <a:buFontTx/>
              <a:buChar char="-"/>
            </a:pPr>
            <a:r>
              <a:rPr lang="fr-FR" sz="2400" dirty="0"/>
              <a:t>courses séparées</a:t>
            </a:r>
          </a:p>
          <a:p>
            <a:pPr marL="1612900" indent="-342900" algn="just">
              <a:buFontTx/>
              <a:buChar char="-"/>
            </a:pPr>
            <a:r>
              <a:rPr lang="fr-FR" sz="2400" dirty="0"/>
              <a:t>lessives séparées</a:t>
            </a:r>
            <a:endParaRPr lang="fr-BE" sz="2400" dirty="0"/>
          </a:p>
          <a:p>
            <a:pPr marL="1612900" indent="-342900" algn="just">
              <a:buFontTx/>
              <a:buChar char="-"/>
            </a:pPr>
            <a:endParaRPr lang="fr-FR" sz="2400" dirty="0"/>
          </a:p>
          <a:p>
            <a:pPr marL="1179513" indent="-457200" algn="just" eaLnBrk="1" hangingPunct="1">
              <a:buFont typeface="+mj-lt"/>
              <a:buAutoNum type="arabicPeriod"/>
              <a:defRPr/>
            </a:pPr>
            <a:endParaRPr lang="fr-FR" sz="2400" i="1" dirty="0">
              <a:latin typeface="Arial" charset="0"/>
              <a:ea typeface="ＭＳ Ｐゴシック" charset="0"/>
              <a:cs typeface="ＭＳ Ｐゴシック" charset="0"/>
            </a:endParaRP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11</a:t>
            </a:fld>
            <a:endParaRPr lang="fr-FR" sz="1400" dirty="0"/>
          </a:p>
        </p:txBody>
      </p:sp>
    </p:spTree>
    <p:extLst>
      <p:ext uri="{BB962C8B-B14F-4D97-AF65-F5344CB8AC3E}">
        <p14:creationId xmlns:p14="http://schemas.microsoft.com/office/powerpoint/2010/main" val="2851106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34682" y="0"/>
            <a:ext cx="8785790" cy="3444106"/>
          </a:xfrm>
        </p:spPr>
        <p:txBody>
          <a:bodyPr/>
          <a:lstStyle/>
          <a:p>
            <a:pPr marL="722313" algn="just" eaLnBrk="1" hangingPunct="1">
              <a:defRPr/>
            </a:pPr>
            <a:endParaRPr lang="fr-FR" sz="2400" i="1" dirty="0">
              <a:latin typeface="Arial" charset="0"/>
              <a:ea typeface="ＭＳ Ｐゴシック" charset="0"/>
              <a:cs typeface="ＭＳ Ｐゴシック" charset="0"/>
            </a:endParaRPr>
          </a:p>
          <a:p>
            <a:pPr marL="447675" algn="just" eaLnBrk="1" hangingPunct="1">
              <a:defRPr/>
            </a:pPr>
            <a:r>
              <a:rPr lang="fr-FR" sz="4800" dirty="0"/>
              <a:t>II. Défaire le lien entre domiciliation et cohabitation</a:t>
            </a:r>
          </a:p>
          <a:p>
            <a:pPr marL="447675" algn="just" eaLnBrk="1" hangingPunct="1">
              <a:defRPr/>
            </a:pPr>
            <a:endParaRPr lang="fr-FR" sz="2400" i="1" dirty="0"/>
          </a:p>
          <a:p>
            <a:pPr marL="904875" indent="-457200" algn="just" eaLnBrk="1" hangingPunct="1">
              <a:buAutoNum type="alphaUcPeriod"/>
              <a:defRPr/>
            </a:pPr>
            <a:r>
              <a:rPr lang="fr-FR" sz="2400" dirty="0"/>
              <a:t>UN IMPACT DIFFÉRENT SUIVANT LES RÉGLEMENTATIONS </a:t>
            </a:r>
          </a:p>
          <a:p>
            <a:pPr marL="904875" indent="-457200" algn="just" eaLnBrk="1" hangingPunct="1">
              <a:buAutoNum type="alphaUcPeriod"/>
              <a:defRPr/>
            </a:pPr>
            <a:endParaRPr lang="fr-FR" sz="2400" dirty="0"/>
          </a:p>
          <a:p>
            <a:pPr marL="1336675" indent="-457200" algn="just" defTabSz="1168400" eaLnBrk="1" hangingPunct="1">
              <a:buAutoNum type="arabicPeriod"/>
              <a:defRPr/>
            </a:pPr>
            <a:r>
              <a:rPr lang="fr-FR" sz="2400" i="1" dirty="0"/>
              <a:t>Chômage et R.I.S. </a:t>
            </a:r>
          </a:p>
          <a:p>
            <a:endParaRPr lang="fr-FR" sz="2400" dirty="0"/>
          </a:p>
          <a:p>
            <a:pPr marL="1497013" indent="-342900" algn="just">
              <a:buFont typeface="Arial"/>
              <a:buChar char="•"/>
            </a:pPr>
            <a:r>
              <a:rPr lang="fr-FR" sz="2400" dirty="0"/>
              <a:t>en théorie, pas d’impact, au vu de la définition... </a:t>
            </a:r>
          </a:p>
          <a:p>
            <a:pPr marL="1497013" indent="-342900" algn="just">
              <a:buFont typeface="Arial"/>
              <a:buChar char="•"/>
            </a:pPr>
            <a:r>
              <a:rPr lang="fr-FR" sz="2400" dirty="0"/>
              <a:t>...mais par facilité, certains organismes sociaux  recourent aux données de la domiciliation</a:t>
            </a: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12</a:t>
            </a:fld>
            <a:endParaRPr lang="fr-FR" sz="1400" dirty="0"/>
          </a:p>
        </p:txBody>
      </p:sp>
    </p:spTree>
    <p:extLst>
      <p:ext uri="{BB962C8B-B14F-4D97-AF65-F5344CB8AC3E}">
        <p14:creationId xmlns:p14="http://schemas.microsoft.com/office/powerpoint/2010/main" val="363119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34682" y="0"/>
            <a:ext cx="8785790" cy="3444106"/>
          </a:xfrm>
        </p:spPr>
        <p:txBody>
          <a:bodyPr/>
          <a:lstStyle/>
          <a:p>
            <a:pPr marL="904875" indent="-457200" algn="just" eaLnBrk="1" hangingPunct="1">
              <a:buAutoNum type="alphaUcPeriod"/>
              <a:defRPr/>
            </a:pPr>
            <a:endParaRPr lang="fr-FR" sz="2400" dirty="0"/>
          </a:p>
          <a:p>
            <a:pPr marL="879475" algn="just" defTabSz="1168400" eaLnBrk="1" hangingPunct="1">
              <a:defRPr/>
            </a:pPr>
            <a:r>
              <a:rPr lang="fr-FR" sz="2400" i="1" dirty="0"/>
              <a:t>2. GRAPA</a:t>
            </a:r>
          </a:p>
          <a:p>
            <a:endParaRPr lang="fr-FR" sz="2400" dirty="0"/>
          </a:p>
          <a:p>
            <a:pPr marL="1524000" algn="just"/>
            <a:r>
              <a:rPr lang="fr-FR" sz="2400" dirty="0"/>
              <a:t>Un impact (négatif), au vu de la définition</a:t>
            </a:r>
          </a:p>
          <a:p>
            <a:pPr marL="1524000" algn="just"/>
            <a:endParaRPr lang="fr-FR" sz="2400" dirty="0"/>
          </a:p>
          <a:p>
            <a:pPr marL="904875" algn="just"/>
            <a:r>
              <a:rPr lang="fr-FR" sz="2400" i="1" dirty="0"/>
              <a:t>3. Handicapés</a:t>
            </a:r>
          </a:p>
          <a:p>
            <a:pPr marL="1524000" algn="just"/>
            <a:endParaRPr lang="fr-FR" sz="2400" dirty="0"/>
          </a:p>
          <a:p>
            <a:pPr marL="1524000" algn="just"/>
            <a:r>
              <a:rPr lang="fr-FR" sz="2400" dirty="0"/>
              <a:t>Un impact, au vu de la définition, mais positif</a:t>
            </a:r>
          </a:p>
          <a:p>
            <a:pPr marL="1524000" algn="just"/>
            <a:endParaRPr lang="fr-FR" sz="2400" dirty="0"/>
          </a:p>
          <a:p>
            <a:pPr marL="904875" algn="just"/>
            <a:r>
              <a:rPr lang="fr-FR" sz="2400" i="1" dirty="0"/>
              <a:t>4. Mutuelle</a:t>
            </a:r>
          </a:p>
          <a:p>
            <a:pPr marL="1524000" algn="just"/>
            <a:endParaRPr lang="fr-FR" sz="2400" dirty="0"/>
          </a:p>
          <a:p>
            <a:pPr marL="1524000" algn="just"/>
            <a:r>
              <a:rPr lang="fr-FR" sz="2400" dirty="0"/>
              <a:t>Un impact (négatif), car renvoi aux données du registre national des personnes physiques</a:t>
            </a:r>
          </a:p>
          <a:p>
            <a:pPr marL="1524000" algn="just"/>
            <a:endParaRPr lang="fr-FR" sz="2400" dirty="0"/>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13</a:t>
            </a:fld>
            <a:endParaRPr lang="fr-FR" sz="1400" dirty="0"/>
          </a:p>
        </p:txBody>
      </p:sp>
    </p:spTree>
    <p:extLst>
      <p:ext uri="{BB962C8B-B14F-4D97-AF65-F5344CB8AC3E}">
        <p14:creationId xmlns:p14="http://schemas.microsoft.com/office/powerpoint/2010/main" val="364714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476672"/>
            <a:ext cx="7992888" cy="3444106"/>
          </a:xfrm>
        </p:spPr>
        <p:txBody>
          <a:bodyPr/>
          <a:lstStyle/>
          <a:p>
            <a:pPr marL="447675" algn="just" eaLnBrk="1" hangingPunct="1">
              <a:defRPr/>
            </a:pPr>
            <a:endParaRPr lang="fr-FR" sz="2400" i="1" dirty="0"/>
          </a:p>
          <a:p>
            <a:pPr marL="904875" indent="-457200" algn="just" eaLnBrk="1" hangingPunct="1">
              <a:buFont typeface="+mj-lt"/>
              <a:buAutoNum type="alphaUcPeriod" startAt="2"/>
              <a:defRPr/>
            </a:pPr>
            <a:r>
              <a:rPr lang="fr-FR" sz="2400" dirty="0"/>
              <a:t>COMPORTEMENTS DES COMMUNES</a:t>
            </a:r>
          </a:p>
          <a:p>
            <a:pPr marL="904875" indent="-457200" algn="just" eaLnBrk="1" hangingPunct="1">
              <a:buAutoNum type="alphaUcPeriod"/>
              <a:defRPr/>
            </a:pPr>
            <a:endParaRPr lang="fr-FR" sz="2400" dirty="0"/>
          </a:p>
          <a:p>
            <a:pPr marL="1336675" indent="-457200" algn="just" defTabSz="1168400" eaLnBrk="1" hangingPunct="1">
              <a:buAutoNum type="arabicPeriod"/>
              <a:defRPr/>
            </a:pPr>
            <a:r>
              <a:rPr lang="fr-FR" sz="2400" i="1" dirty="0"/>
              <a:t>Couplage inscription domiciliaire </a:t>
            </a:r>
            <a:r>
              <a:rPr lang="mr-IN" sz="2400" i="1" dirty="0"/>
              <a:t>–</a:t>
            </a:r>
            <a:r>
              <a:rPr lang="fr-FR" sz="2400" i="1" dirty="0"/>
              <a:t> enregistrement de la composition de ménage </a:t>
            </a:r>
          </a:p>
          <a:p>
            <a:pPr marL="879475" algn="just" defTabSz="1168400" eaLnBrk="1" hangingPunct="1">
              <a:defRPr/>
            </a:pPr>
            <a:r>
              <a:rPr lang="fr-FR" sz="2400" dirty="0"/>
              <a:t>	     </a:t>
            </a:r>
            <a:r>
              <a:rPr lang="fr-FR" sz="1800" dirty="0"/>
              <a:t>(circulaire du 30/8/2013)</a:t>
            </a:r>
          </a:p>
          <a:p>
            <a:pPr marL="879475" algn="just" defTabSz="1168400" eaLnBrk="1" hangingPunct="1">
              <a:defRPr/>
            </a:pPr>
            <a:endParaRPr lang="fr-FR" sz="2400" i="1" dirty="0"/>
          </a:p>
          <a:p>
            <a:pPr marL="1336675" indent="-457200" algn="just" defTabSz="1168400" eaLnBrk="1" hangingPunct="1">
              <a:buFont typeface="+mj-lt"/>
              <a:buAutoNum type="arabicPeriod" startAt="2"/>
              <a:defRPr/>
            </a:pPr>
            <a:r>
              <a:rPr lang="fr-FR" sz="2400" i="1" dirty="0"/>
              <a:t>Rangement parfois trop rapide des intéressés dans la même composition de ménage (« TI 141 : membre du ménage »), au motif qu’ils vivent à plusieurs sous le même toit</a:t>
            </a:r>
          </a:p>
          <a:p>
            <a:pPr marL="1336675" indent="-457200" algn="just" defTabSz="1168400" eaLnBrk="1" hangingPunct="1">
              <a:buAutoNum type="arabicPeriod" startAt="2"/>
              <a:defRPr/>
            </a:pPr>
            <a:endParaRPr lang="fr-FR" sz="2400" i="1" dirty="0"/>
          </a:p>
          <a:p>
            <a:pPr marL="1427163" algn="just" defTabSz="1168400" eaLnBrk="1" hangingPunct="1">
              <a:defRPr/>
            </a:pPr>
            <a:r>
              <a:rPr lang="fr-FR" sz="2400" dirty="0"/>
              <a:t> </a:t>
            </a:r>
          </a:p>
          <a:p>
            <a:pPr marL="1427163" algn="just" defTabSz="1168400" eaLnBrk="1" hangingPunct="1">
              <a:defRPr/>
            </a:pPr>
            <a:endParaRPr lang="fr-FR" sz="1800" i="1" dirty="0"/>
          </a:p>
          <a:p>
            <a:pPr marL="1428750" algn="just" eaLnBrk="1" hangingPunct="1">
              <a:defRPr/>
            </a:pPr>
            <a:endParaRPr lang="fr-FR" sz="2400" dirty="0"/>
          </a:p>
          <a:p>
            <a:pPr marL="1179513" indent="-457200" algn="just" eaLnBrk="1" hangingPunct="1">
              <a:buFont typeface="+mj-lt"/>
              <a:buAutoNum type="arabicPeriod"/>
              <a:defRPr/>
            </a:pPr>
            <a:endParaRPr lang="fr-FR" sz="2400" i="1" dirty="0">
              <a:latin typeface="Arial" charset="0"/>
              <a:ea typeface="ＭＳ Ｐゴシック" charset="0"/>
              <a:cs typeface="ＭＳ Ｐゴシック" charset="0"/>
            </a:endParaRP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14</a:t>
            </a:fld>
            <a:endParaRPr lang="fr-FR" sz="1400" dirty="0"/>
          </a:p>
        </p:txBody>
      </p:sp>
    </p:spTree>
    <p:extLst>
      <p:ext uri="{BB962C8B-B14F-4D97-AF65-F5344CB8AC3E}">
        <p14:creationId xmlns:p14="http://schemas.microsoft.com/office/powerpoint/2010/main" val="3380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92931" y="-243408"/>
            <a:ext cx="8640960" cy="3444106"/>
          </a:xfrm>
        </p:spPr>
        <p:txBody>
          <a:bodyPr/>
          <a:lstStyle/>
          <a:p>
            <a:pPr marL="447675" algn="just" eaLnBrk="1" hangingPunct="1">
              <a:defRPr/>
            </a:pPr>
            <a:endParaRPr lang="fr-FR" sz="2400" i="1" dirty="0"/>
          </a:p>
          <a:p>
            <a:pPr marL="904875" indent="-457200" algn="just" eaLnBrk="1" hangingPunct="1">
              <a:buFont typeface="+mj-lt"/>
              <a:buAutoNum type="alphaUcPeriod" startAt="3"/>
              <a:defRPr/>
            </a:pPr>
            <a:r>
              <a:rPr lang="fr-FR" sz="2400" dirty="0"/>
              <a:t>PARADES</a:t>
            </a:r>
          </a:p>
          <a:p>
            <a:pPr marL="904875" indent="-457200" algn="just" eaLnBrk="1" hangingPunct="1">
              <a:buAutoNum type="alphaUcPeriod"/>
              <a:defRPr/>
            </a:pPr>
            <a:endParaRPr lang="fr-FR" sz="2400" dirty="0"/>
          </a:p>
          <a:p>
            <a:pPr marL="1336675" indent="-457200" algn="just" defTabSz="1168400" eaLnBrk="1" hangingPunct="1">
              <a:buAutoNum type="arabicPeriod"/>
              <a:defRPr/>
            </a:pPr>
            <a:r>
              <a:rPr lang="fr-FR" sz="2400" i="1" dirty="0"/>
              <a:t>Réclamer un « TI 140 : personne de référence du ménage</a:t>
            </a:r>
            <a:r>
              <a:rPr lang="fr-BE" sz="2400" i="1" dirty="0"/>
              <a:t> </a:t>
            </a:r>
            <a:r>
              <a:rPr lang="fr-FR" sz="2400" i="1" dirty="0"/>
              <a:t>  »</a:t>
            </a:r>
            <a:r>
              <a:rPr lang="fr-FR" sz="1800" i="1" dirty="0"/>
              <a:t> </a:t>
            </a:r>
          </a:p>
          <a:p>
            <a:pPr marL="1427163" algn="just" defTabSz="1168400" eaLnBrk="1" hangingPunct="1">
              <a:defRPr/>
            </a:pPr>
            <a:r>
              <a:rPr lang="fr-FR" sz="1800" dirty="0"/>
              <a:t>(Instructions générales du 2/5/2017) </a:t>
            </a:r>
          </a:p>
          <a:p>
            <a:pPr marL="1427163" algn="just" defTabSz="1168400" eaLnBrk="1" hangingPunct="1">
              <a:defRPr/>
            </a:pPr>
            <a:endParaRPr lang="fr-FR" sz="1800" i="1" dirty="0"/>
          </a:p>
          <a:p>
            <a:pPr marL="1428750" algn="just" eaLnBrk="1" hangingPunct="1">
              <a:defRPr/>
            </a:pPr>
            <a:r>
              <a:rPr lang="fr-FR" sz="2400" dirty="0"/>
              <a:t>« L'intéressé constitue un ménage isolé si plusieurs éléments de fait le démontrent (exemple: l'intéressé dispose d'une cuisine et d'une salle de bain séparée, l'intéressé peut présenter des factures séparées pour les dépenses de téléphone, d'Internet et/ou les consommations énergétiques, l'intéressé peut démontrer par le biais d'un bail enregistré qu'il loue une partie de l'habitation des autres occupants, il y a des entrées séparées, des sonnettes et des boîtes aux lettres séparées…) »</a:t>
            </a:r>
          </a:p>
          <a:p>
            <a:pPr marL="722313" algn="just" eaLnBrk="1" hangingPunct="1">
              <a:defRPr/>
            </a:pPr>
            <a:endParaRPr lang="fr-FR" sz="2400" i="1" dirty="0">
              <a:latin typeface="Arial" charset="0"/>
              <a:ea typeface="ＭＳ Ｐゴシック" charset="0"/>
              <a:cs typeface="ＭＳ Ｐゴシック" charset="0"/>
            </a:endParaRP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15</a:t>
            </a:fld>
            <a:endParaRPr lang="fr-FR" sz="1400" dirty="0"/>
          </a:p>
        </p:txBody>
      </p:sp>
    </p:spTree>
    <p:extLst>
      <p:ext uri="{BB962C8B-B14F-4D97-AF65-F5344CB8AC3E}">
        <p14:creationId xmlns:p14="http://schemas.microsoft.com/office/powerpoint/2010/main" val="2602102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396552" y="-747464"/>
            <a:ext cx="8712968" cy="3444106"/>
          </a:xfrm>
        </p:spPr>
        <p:txBody>
          <a:bodyPr/>
          <a:lstStyle/>
          <a:p>
            <a:pPr marL="722313" algn="just" eaLnBrk="1" hangingPunct="1">
              <a:defRPr/>
            </a:pPr>
            <a:endParaRPr lang="fr-FR" sz="2400" i="1" dirty="0">
              <a:latin typeface="Arial" charset="0"/>
              <a:ea typeface="ＭＳ Ｐゴシック" charset="0"/>
              <a:cs typeface="ＭＳ Ｐゴシック" charset="0"/>
            </a:endParaRPr>
          </a:p>
          <a:p>
            <a:pPr marL="904875" indent="-457200" algn="just" eaLnBrk="1" hangingPunct="1">
              <a:buAutoNum type="alphaUcPeriod"/>
              <a:defRPr/>
            </a:pPr>
            <a:endParaRPr lang="fr-FR" sz="2400" dirty="0"/>
          </a:p>
          <a:p>
            <a:pPr marL="1336675" indent="-457200" algn="just" defTabSz="1168400" eaLnBrk="1" hangingPunct="1">
              <a:buFont typeface="+mj-lt"/>
              <a:buAutoNum type="arabicPeriod" startAt="2"/>
              <a:defRPr/>
            </a:pPr>
            <a:r>
              <a:rPr lang="fr-FR" sz="2400" i="1" dirty="0"/>
              <a:t>Demander une sous-numérotation</a:t>
            </a:r>
          </a:p>
          <a:p>
            <a:pPr marL="1336675" indent="-457200" algn="just" defTabSz="1168400" eaLnBrk="1" hangingPunct="1">
              <a:buFont typeface="+mj-lt"/>
              <a:buAutoNum type="arabicPeriod" startAt="2"/>
              <a:defRPr/>
            </a:pPr>
            <a:endParaRPr lang="fr-FR" sz="1800" i="1" dirty="0"/>
          </a:p>
          <a:p>
            <a:pPr marL="1885950" indent="-457200" algn="just" eaLnBrk="1" hangingPunct="1">
              <a:buAutoNum type="alphaLcParenR"/>
              <a:defRPr/>
            </a:pPr>
            <a:r>
              <a:rPr lang="fr-FR" sz="2400" dirty="0"/>
              <a:t>Une pratique qui essaime...</a:t>
            </a:r>
          </a:p>
          <a:p>
            <a:pPr marL="1885950" indent="-457200" algn="just" eaLnBrk="1" hangingPunct="1">
              <a:buAutoNum type="alphaLcParenR"/>
              <a:defRPr/>
            </a:pPr>
            <a:endParaRPr lang="fr-FR" sz="2400" dirty="0"/>
          </a:p>
          <a:p>
            <a:pPr marL="1428750" algn="just" eaLnBrk="1" hangingPunct="1">
              <a:defRPr/>
            </a:pPr>
            <a:r>
              <a:rPr lang="fr-FR" sz="2400" dirty="0"/>
              <a:t>b) ...qui est même coulée dans certains règlements : </a:t>
            </a:r>
          </a:p>
          <a:p>
            <a:pPr marL="1771650" indent="-342900" algn="just" eaLnBrk="1" hangingPunct="1">
              <a:buFontTx/>
              <a:buChar char="-"/>
              <a:defRPr/>
            </a:pPr>
            <a:r>
              <a:rPr lang="fr-FR" sz="2400" dirty="0"/>
              <a:t>« Les ménages jouissant, dans un logement collectif, d’une ou plusieurs pièces d’habitation à usage individuel, peuvent recevoir un numéro d'identification dans le cas où le bâtiment [...] est lui-même reconnu comme un logement collectif » </a:t>
            </a:r>
            <a:r>
              <a:rPr lang="fr-FR" sz="1800" dirty="0"/>
              <a:t>(Règlement communal de Charleroi du 20/11/2017)</a:t>
            </a:r>
          </a:p>
          <a:p>
            <a:pPr marL="1771650" indent="-342900" algn="just" eaLnBrk="1" hangingPunct="1">
              <a:buFontTx/>
              <a:buChar char="-"/>
              <a:defRPr/>
            </a:pPr>
            <a:r>
              <a:rPr lang="fr-FR" sz="2400" dirty="0"/>
              <a:t>« Considérant que la seule numérotation de l’immeuble est insuffisante lorsqu’il s’agit d’un immeuble abritant de nombreuses entités et qu’il conviendrait de procéder au sous-numérotage officiel de celles-ci » </a:t>
            </a:r>
            <a:r>
              <a:rPr lang="fr-FR" sz="1800" dirty="0"/>
              <a:t>(Règlement général de police de Koekelberg du 17/10/2016)</a:t>
            </a:r>
            <a:r>
              <a:rPr lang="fr-FR" sz="2400" dirty="0"/>
              <a:t> </a:t>
            </a:r>
          </a:p>
          <a:p>
            <a:pPr marL="1771650" indent="-342900" algn="just" eaLnBrk="1" hangingPunct="1">
              <a:buFontTx/>
              <a:buChar char="-"/>
              <a:defRPr/>
            </a:pPr>
            <a:endParaRPr lang="fr-FR" sz="2400" dirty="0"/>
          </a:p>
          <a:p>
            <a:pPr marL="1876425" indent="-447675" algn="just" eaLnBrk="1" hangingPunct="1">
              <a:buFontTx/>
              <a:buChar char="-"/>
              <a:defRPr/>
            </a:pPr>
            <a:endParaRPr lang="fr-FR" sz="2400" dirty="0"/>
          </a:p>
          <a:p>
            <a:pPr marL="1428750" algn="just" eaLnBrk="1" hangingPunct="1">
              <a:defRPr/>
            </a:pPr>
            <a:endParaRPr lang="fr-BE" sz="2400" dirty="0"/>
          </a:p>
          <a:p>
            <a:pPr marL="1876425" indent="-447675" algn="just" eaLnBrk="1" hangingPunct="1">
              <a:buFontTx/>
              <a:buChar char="-"/>
              <a:defRPr/>
            </a:pPr>
            <a:endParaRPr lang="fr-FR" sz="2400" dirty="0"/>
          </a:p>
          <a:p>
            <a:pPr marL="1876425" indent="-447675" algn="just" eaLnBrk="1" hangingPunct="1">
              <a:buFontTx/>
              <a:buChar char="-"/>
              <a:defRPr/>
            </a:pPr>
            <a:endParaRPr lang="fr-FR" sz="2400" dirty="0"/>
          </a:p>
          <a:p>
            <a:pPr marL="1179513" indent="-457200" algn="just" eaLnBrk="1" hangingPunct="1">
              <a:buFont typeface="+mj-lt"/>
              <a:buAutoNum type="arabicPeriod"/>
              <a:defRPr/>
            </a:pPr>
            <a:endParaRPr lang="fr-FR" sz="2400" i="1" dirty="0">
              <a:latin typeface="Arial" charset="0"/>
              <a:ea typeface="ＭＳ Ｐゴシック" charset="0"/>
              <a:cs typeface="ＭＳ Ｐゴシック" charset="0"/>
            </a:endParaRP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16</a:t>
            </a:fld>
            <a:endParaRPr lang="fr-FR" sz="1400" dirty="0"/>
          </a:p>
        </p:txBody>
      </p:sp>
    </p:spTree>
    <p:extLst>
      <p:ext uri="{BB962C8B-B14F-4D97-AF65-F5344CB8AC3E}">
        <p14:creationId xmlns:p14="http://schemas.microsoft.com/office/powerpoint/2010/main" val="2404296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476672"/>
            <a:ext cx="7992888" cy="3444106"/>
          </a:xfrm>
        </p:spPr>
        <p:txBody>
          <a:bodyPr/>
          <a:lstStyle/>
          <a:p>
            <a:pPr marL="1336675" indent="-457200" algn="just" defTabSz="1168400" eaLnBrk="1" hangingPunct="1">
              <a:buFont typeface="+mj-lt"/>
              <a:buAutoNum type="arabicPeriod" startAt="2"/>
              <a:defRPr/>
            </a:pPr>
            <a:endParaRPr lang="fr-FR" sz="1800" i="1" dirty="0"/>
          </a:p>
          <a:p>
            <a:pPr marL="1889125" indent="-449263" algn="just" defTabSz="974725" eaLnBrk="1" hangingPunct="1">
              <a:defRPr/>
            </a:pPr>
            <a:r>
              <a:rPr lang="fr-FR" sz="2400" dirty="0"/>
              <a:t>c) ...et qui est imposée d’ailleurs par le pouvoir fédéral dans certaines circonstances : « Si sur la base des éléments de fait susmentionnés, il est constaté que l'habitation se compose de plusieurs unités d'habitation séparées, la commune prévoit un (des) numéro(s) d'habitation supplémentaire(s) »</a:t>
            </a:r>
            <a:r>
              <a:rPr lang="fr-BE" sz="2400" dirty="0"/>
              <a:t> </a:t>
            </a:r>
            <a:r>
              <a:rPr lang="fr-BE" sz="1800" dirty="0"/>
              <a:t>(</a:t>
            </a:r>
            <a:r>
              <a:rPr lang="fr-FR" sz="1800" i="1" dirty="0"/>
              <a:t>Instructions générales </a:t>
            </a:r>
            <a:r>
              <a:rPr lang="fr-FR" sz="1800" dirty="0"/>
              <a:t>du 2/5/2017).</a:t>
            </a:r>
          </a:p>
          <a:p>
            <a:pPr marL="1428750" algn="just" eaLnBrk="1" hangingPunct="1">
              <a:defRPr/>
            </a:pPr>
            <a:endParaRPr lang="fr-FR" sz="1800" dirty="0"/>
          </a:p>
          <a:p>
            <a:pPr marL="1876425" indent="-447675" algn="just" eaLnBrk="1" hangingPunct="1">
              <a:buFontTx/>
              <a:buChar char="-"/>
              <a:defRPr/>
            </a:pPr>
            <a:endParaRPr lang="fr-BE" sz="2400" dirty="0"/>
          </a:p>
          <a:p>
            <a:pPr marL="1876425" indent="-447675" algn="just" eaLnBrk="1" hangingPunct="1">
              <a:buFontTx/>
              <a:buChar char="-"/>
              <a:defRPr/>
            </a:pPr>
            <a:endParaRPr lang="fr-FR" sz="2400" dirty="0"/>
          </a:p>
          <a:p>
            <a:pPr marL="1876425" indent="-447675" algn="just" eaLnBrk="1" hangingPunct="1">
              <a:buFontTx/>
              <a:buChar char="-"/>
              <a:defRPr/>
            </a:pPr>
            <a:endParaRPr lang="fr-FR" sz="2400" dirty="0"/>
          </a:p>
          <a:p>
            <a:pPr marL="1179513" indent="-457200" algn="just" eaLnBrk="1" hangingPunct="1">
              <a:buFont typeface="+mj-lt"/>
              <a:buAutoNum type="arabicPeriod"/>
              <a:defRPr/>
            </a:pPr>
            <a:endParaRPr lang="fr-FR" sz="2400" i="1" dirty="0">
              <a:latin typeface="Arial" charset="0"/>
              <a:ea typeface="ＭＳ Ｐゴシック" charset="0"/>
              <a:cs typeface="ＭＳ Ｐゴシック" charset="0"/>
            </a:endParaRP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17</a:t>
            </a:fld>
            <a:endParaRPr lang="fr-FR" sz="1400" dirty="0"/>
          </a:p>
        </p:txBody>
      </p:sp>
    </p:spTree>
    <p:extLst>
      <p:ext uri="{BB962C8B-B14F-4D97-AF65-F5344CB8AC3E}">
        <p14:creationId xmlns:p14="http://schemas.microsoft.com/office/powerpoint/2010/main" val="4167849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92931" y="-243408"/>
            <a:ext cx="8640960" cy="3444106"/>
          </a:xfrm>
        </p:spPr>
        <p:txBody>
          <a:bodyPr/>
          <a:lstStyle/>
          <a:p>
            <a:pPr marL="447675" algn="just" eaLnBrk="1" hangingPunct="1">
              <a:defRPr/>
            </a:pPr>
            <a:endParaRPr lang="fr-FR" sz="2400" i="1" dirty="0"/>
          </a:p>
          <a:p>
            <a:pPr marL="904875" indent="-457200" algn="just" eaLnBrk="1" hangingPunct="1">
              <a:buAutoNum type="alphaUcPeriod"/>
              <a:defRPr/>
            </a:pPr>
            <a:endParaRPr lang="fr-FR" sz="2400" dirty="0"/>
          </a:p>
          <a:p>
            <a:pPr marL="1336675" indent="-457200" algn="just" defTabSz="1168400" eaLnBrk="1" hangingPunct="1">
              <a:buFont typeface="+mj-lt"/>
              <a:buAutoNum type="arabicPeriod" startAt="3"/>
              <a:defRPr/>
            </a:pPr>
            <a:r>
              <a:rPr lang="fr-FR" sz="2400" i="1" dirty="0"/>
              <a:t>Exciper du caractère particulier du logement</a:t>
            </a:r>
            <a:r>
              <a:rPr lang="fr-FR" sz="1800" i="1" dirty="0"/>
              <a:t> </a:t>
            </a:r>
          </a:p>
          <a:p>
            <a:pPr marL="1427163" algn="just" defTabSz="1168400" eaLnBrk="1" hangingPunct="1">
              <a:defRPr/>
            </a:pPr>
            <a:r>
              <a:rPr lang="fr-FR" sz="1800" dirty="0"/>
              <a:t>(Instructions générales du 2/5/2017) </a:t>
            </a:r>
          </a:p>
          <a:p>
            <a:pPr marL="1427163" algn="just" defTabSz="1168400" eaLnBrk="1" hangingPunct="1">
              <a:defRPr/>
            </a:pPr>
            <a:endParaRPr lang="fr-FR" sz="1800" i="1" dirty="0"/>
          </a:p>
          <a:p>
            <a:pPr marL="1770063" indent="-342900" algn="just" defTabSz="1168400" eaLnBrk="1" hangingPunct="1">
              <a:buAutoNum type="alphaLcParenR"/>
              <a:defRPr/>
            </a:pPr>
            <a:r>
              <a:rPr lang="fr-FR" sz="2400" dirty="0"/>
              <a:t>logement collectif (et zorgwonen)</a:t>
            </a:r>
          </a:p>
          <a:p>
            <a:pPr marL="2397125" indent="-342900" algn="just" eaLnBrk="1" hangingPunct="1">
              <a:buFontTx/>
              <a:buChar char="-"/>
              <a:defRPr/>
            </a:pPr>
            <a:r>
              <a:rPr lang="fr-FR" sz="2400" dirty="0">
                <a:latin typeface="Arial" charset="0"/>
                <a:ea typeface="ＭＳ Ｐゴシック" charset="0"/>
                <a:cs typeface="ＭＳ Ｐゴシック" charset="0"/>
              </a:rPr>
              <a:t>non pas </a:t>
            </a:r>
            <a:r>
              <a:rPr lang="fr-FR" sz="2400" dirty="0"/>
              <a:t>« code logement » 01 (pour « l’unité d’habitation principale »), mais code 02 (pour le « logement collectif » wallon) ou 03 (pour son équivalent bruxellois)</a:t>
            </a:r>
            <a:endParaRPr lang="fr-BE" sz="2400" dirty="0"/>
          </a:p>
          <a:p>
            <a:pPr marL="2397125" indent="-342900" algn="just" eaLnBrk="1" hangingPunct="1">
              <a:buFontTx/>
              <a:buChar char="-"/>
              <a:defRPr/>
            </a:pPr>
            <a:r>
              <a:rPr lang="fr-FR" sz="2400" dirty="0"/>
              <a:t>« les principes susmentionnés [relatifs à la composition du ménage] ne s'appliquent pas »</a:t>
            </a:r>
          </a:p>
          <a:p>
            <a:pPr marL="2397125" indent="-342900" algn="just" eaLnBrk="1" hangingPunct="1">
              <a:buFontTx/>
              <a:buChar char="-"/>
              <a:defRPr/>
            </a:pPr>
            <a:r>
              <a:rPr lang="fr-FR" sz="2400" dirty="0"/>
              <a:t>« la détermination du caractère collectif d’un logement est une compétence exclusivement régionale » </a:t>
            </a:r>
            <a:endParaRPr lang="fr-BE" sz="2400" dirty="0"/>
          </a:p>
          <a:p>
            <a:pPr marL="2397125" indent="-342900" algn="just" eaLnBrk="1" hangingPunct="1">
              <a:buFontTx/>
              <a:buChar char="-"/>
              <a:defRPr/>
            </a:pPr>
            <a:endParaRPr lang="fr-FR" sz="2400" dirty="0">
              <a:latin typeface="Arial" charset="0"/>
              <a:ea typeface="ＭＳ Ｐゴシック" charset="0"/>
              <a:cs typeface="ＭＳ Ｐゴシック" charset="0"/>
            </a:endParaRP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18</a:t>
            </a:fld>
            <a:endParaRPr lang="fr-FR" sz="1400" dirty="0"/>
          </a:p>
        </p:txBody>
      </p:sp>
    </p:spTree>
    <p:extLst>
      <p:ext uri="{BB962C8B-B14F-4D97-AF65-F5344CB8AC3E}">
        <p14:creationId xmlns:p14="http://schemas.microsoft.com/office/powerpoint/2010/main" val="121132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92931" y="-243408"/>
            <a:ext cx="8640960" cy="3444106"/>
          </a:xfrm>
        </p:spPr>
        <p:txBody>
          <a:bodyPr/>
          <a:lstStyle/>
          <a:p>
            <a:pPr marL="447675" algn="just" eaLnBrk="1" hangingPunct="1">
              <a:defRPr/>
            </a:pPr>
            <a:endParaRPr lang="fr-FR" sz="2400" i="1" dirty="0"/>
          </a:p>
          <a:p>
            <a:pPr marL="904875" indent="-457200" algn="just" eaLnBrk="1" hangingPunct="1">
              <a:buAutoNum type="alphaUcPeriod"/>
              <a:defRPr/>
            </a:pPr>
            <a:endParaRPr lang="fr-FR" sz="2400" dirty="0"/>
          </a:p>
          <a:p>
            <a:pPr marL="1427163" algn="just" defTabSz="1168400" eaLnBrk="1" hangingPunct="1">
              <a:defRPr/>
            </a:pPr>
            <a:endParaRPr lang="fr-FR" sz="1800" i="1" dirty="0"/>
          </a:p>
          <a:p>
            <a:pPr marL="1884363" indent="-457200" algn="just" defTabSz="1168400" eaLnBrk="1" hangingPunct="1">
              <a:buFont typeface="+mj-lt"/>
              <a:buAutoNum type="alphaLcParenR" startAt="2"/>
              <a:defRPr/>
            </a:pPr>
            <a:r>
              <a:rPr lang="fr-FR" sz="2400" dirty="0"/>
              <a:t>« nouvelles formes d'habitat »</a:t>
            </a:r>
            <a:r>
              <a:rPr lang="fr-BE" sz="2400" dirty="0"/>
              <a:t> </a:t>
            </a:r>
            <a:endParaRPr lang="fr-FR" sz="2400" dirty="0"/>
          </a:p>
          <a:p>
            <a:pPr marL="2397125" indent="-342900" algn="just" eaLnBrk="1" hangingPunct="1">
              <a:buFontTx/>
              <a:buChar char="-"/>
              <a:defRPr/>
            </a:pPr>
            <a:r>
              <a:rPr lang="fr-FR" sz="2400" dirty="0"/>
              <a:t>« appliqué à certaines nouvelles formes d'habitat, telles que notamment "l'habitat kangourou", cela signifie que chaque situation de résidence doit être examinée séparément par la commune »</a:t>
            </a:r>
          </a:p>
          <a:p>
            <a:pPr marL="2397125" indent="-342900" algn="just" eaLnBrk="1" hangingPunct="1">
              <a:buFontTx/>
              <a:buChar char="-"/>
              <a:defRPr/>
            </a:pPr>
            <a:r>
              <a:rPr lang="fr-FR" sz="2400" dirty="0"/>
              <a:t>« les éléments de fait susmentionnés doivent clairement montrer si l'habitation concernée se compose oui ou non de blocs d'habitation séparés et constitue bien un ensemble »</a:t>
            </a:r>
            <a:r>
              <a:rPr lang="fr-BE" sz="2400" dirty="0"/>
              <a:t> </a:t>
            </a:r>
            <a:endParaRPr lang="fr-FR" sz="2400" dirty="0"/>
          </a:p>
          <a:p>
            <a:pPr marL="2054225" algn="just" eaLnBrk="1" hangingPunct="1">
              <a:defRPr/>
            </a:pPr>
            <a:endParaRPr lang="fr-FR" sz="2400" dirty="0">
              <a:latin typeface="Arial" charset="0"/>
              <a:ea typeface="ＭＳ Ｐゴシック" charset="0"/>
              <a:cs typeface="ＭＳ Ｐゴシック" charset="0"/>
            </a:endParaRP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19</a:t>
            </a:fld>
            <a:endParaRPr lang="fr-FR" sz="1400" dirty="0"/>
          </a:p>
        </p:txBody>
      </p:sp>
    </p:spTree>
    <p:extLst>
      <p:ext uri="{BB962C8B-B14F-4D97-AF65-F5344CB8AC3E}">
        <p14:creationId xmlns:p14="http://schemas.microsoft.com/office/powerpoint/2010/main" val="251868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179512" y="26645"/>
            <a:ext cx="8496944" cy="3444106"/>
          </a:xfrm>
        </p:spPr>
        <p:txBody>
          <a:bodyPr/>
          <a:lstStyle/>
          <a:p>
            <a:pPr marL="722313" algn="just" eaLnBrk="1" hangingPunct="1">
              <a:defRPr/>
            </a:pPr>
            <a:endParaRPr lang="fr-FR" sz="2400" i="1" dirty="0">
              <a:latin typeface="Arial" charset="0"/>
              <a:ea typeface="ＭＳ Ｐゴシック" charset="0"/>
              <a:cs typeface="ＭＳ Ｐゴシック" charset="0"/>
            </a:endParaRPr>
          </a:p>
          <a:p>
            <a:pPr marL="1476375" indent="-1028700" algn="just" eaLnBrk="1" hangingPunct="1">
              <a:buFont typeface="+mj-lt"/>
              <a:buAutoNum type="romanUcPeriod" startAt="3"/>
              <a:defRPr/>
            </a:pPr>
            <a:r>
              <a:rPr lang="nl-BE" sz="4800" dirty="0">
                <a:latin typeface="Arial" charset="0"/>
                <a:ea typeface="ＭＳ Ｐゴシック" charset="0"/>
                <a:cs typeface="ＭＳ Ｐゴシック" charset="0"/>
              </a:rPr>
              <a:t>Interactions avec les législations régionale</a:t>
            </a:r>
            <a:r>
              <a:rPr lang="fr-FR" sz="4800" dirty="0"/>
              <a:t>s</a:t>
            </a:r>
          </a:p>
          <a:p>
            <a:pPr marL="447675" algn="just" eaLnBrk="1" hangingPunct="1">
              <a:defRPr/>
            </a:pPr>
            <a:endParaRPr lang="fr-FR" sz="2400" dirty="0"/>
          </a:p>
          <a:p>
            <a:pPr marL="447675" algn="just" eaLnBrk="1" hangingPunct="1">
              <a:defRPr/>
            </a:pPr>
            <a:endParaRPr lang="fr-FR" sz="2400" dirty="0"/>
          </a:p>
          <a:p>
            <a:pPr marL="904875" indent="-457200" algn="just" eaLnBrk="1" hangingPunct="1">
              <a:buAutoNum type="alphaUcPeriod"/>
              <a:defRPr/>
            </a:pPr>
            <a:r>
              <a:rPr lang="fr-FR" sz="2400" dirty="0"/>
              <a:t>HABITAT SOLIDAIRE</a:t>
            </a:r>
          </a:p>
          <a:p>
            <a:pPr marL="904875" indent="-457200" algn="just" eaLnBrk="1" hangingPunct="1">
              <a:buAutoNum type="alphaUcPeriod"/>
              <a:defRPr/>
            </a:pPr>
            <a:endParaRPr lang="fr-FR" sz="2400" dirty="0"/>
          </a:p>
          <a:p>
            <a:pPr marL="1336675" indent="-457200" algn="just" defTabSz="1168400" eaLnBrk="1" hangingPunct="1">
              <a:buAutoNum type="arabicPeriod"/>
              <a:defRPr/>
            </a:pPr>
            <a:r>
              <a:rPr lang="fr-FR" sz="2400" i="1" dirty="0"/>
              <a:t>Consécrations législatives</a:t>
            </a:r>
            <a:endParaRPr lang="fr-FR" sz="2400" dirty="0">
              <a:latin typeface="Wingdings"/>
              <a:ea typeface="Wingdings"/>
              <a:cs typeface="Wingdings"/>
              <a:sym typeface="Wingdings"/>
            </a:endParaRPr>
          </a:p>
          <a:p>
            <a:pPr marL="1787525" indent="-84138" algn="just" defTabSz="1168400" eaLnBrk="1" hangingPunct="1">
              <a:defRPr/>
            </a:pPr>
            <a:r>
              <a:rPr lang="fr-FR" sz="1800" dirty="0"/>
              <a:t>(art. 1</a:t>
            </a:r>
            <a:r>
              <a:rPr lang="fr-FR" sz="1800" baseline="30000" dirty="0"/>
              <a:t>er</a:t>
            </a:r>
            <a:r>
              <a:rPr lang="fr-FR" sz="1800" dirty="0"/>
              <a:t>, 39°, du Code wallon du logement et de l’habitat durable, et art. 2, §1</a:t>
            </a:r>
            <a:r>
              <a:rPr lang="fr-FR" sz="1800" baseline="30000" dirty="0"/>
              <a:t>er</a:t>
            </a:r>
            <a:r>
              <a:rPr lang="fr-FR" sz="1800" dirty="0"/>
              <a:t>, 25°, du Code bruxellois du logement) </a:t>
            </a:r>
          </a:p>
          <a:p>
            <a:pPr marL="1787525" indent="-358775" algn="just" defTabSz="1168400" eaLnBrk="1" hangingPunct="1">
              <a:defRPr/>
            </a:pPr>
            <a:endParaRPr lang="fr-FR" sz="2400" dirty="0">
              <a:latin typeface="Wingdings"/>
              <a:ea typeface="Wingdings"/>
              <a:cs typeface="Wingdings"/>
              <a:sym typeface="Wingdings"/>
            </a:endParaRPr>
          </a:p>
          <a:p>
            <a:pPr marL="1876425" indent="-447675" algn="just" eaLnBrk="1" hangingPunct="1">
              <a:buFontTx/>
              <a:buChar char="-"/>
              <a:defRPr/>
            </a:pPr>
            <a:r>
              <a:rPr lang="fr-FR" sz="2400" dirty="0"/>
              <a:t>logement sous-tendu par un projet de vie solidaire,</a:t>
            </a:r>
          </a:p>
          <a:p>
            <a:pPr marL="1876425" indent="-447675" algn="just" eaLnBrk="1" hangingPunct="1">
              <a:buFontTx/>
              <a:buChar char="-"/>
              <a:defRPr/>
            </a:pPr>
            <a:r>
              <a:rPr lang="fr-FR" sz="2400" dirty="0"/>
              <a:t>initié ou non par une institution </a:t>
            </a:r>
          </a:p>
          <a:p>
            <a:pPr marL="1787525" indent="-358775" algn="just" defTabSz="1168400" eaLnBrk="1" hangingPunct="1">
              <a:defRPr/>
            </a:pPr>
            <a:endParaRPr lang="fr-FR" sz="2400" dirty="0">
              <a:latin typeface="Wingdings"/>
              <a:ea typeface="Wingdings"/>
              <a:cs typeface="Wingdings"/>
              <a:sym typeface="Wingdings"/>
            </a:endParaRP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20</a:t>
            </a:fld>
            <a:endParaRPr lang="fr-FR" sz="1400" dirty="0"/>
          </a:p>
        </p:txBody>
      </p:sp>
    </p:spTree>
    <p:extLst>
      <p:ext uri="{BB962C8B-B14F-4D97-AF65-F5344CB8AC3E}">
        <p14:creationId xmlns:p14="http://schemas.microsoft.com/office/powerpoint/2010/main" val="216296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15106"/>
            <a:ext cx="7992888" cy="3444106"/>
          </a:xfrm>
        </p:spPr>
        <p:txBody>
          <a:bodyPr/>
          <a:lstStyle/>
          <a:p>
            <a:pPr marL="447675" algn="just" eaLnBrk="1" hangingPunct="1">
              <a:defRPr/>
            </a:pPr>
            <a:endParaRPr lang="fr-FR" sz="2400" i="1" dirty="0"/>
          </a:p>
          <a:p>
            <a:pPr marL="1427163" algn="just" defTabSz="1168400" eaLnBrk="1" hangingPunct="1">
              <a:defRPr/>
            </a:pPr>
            <a:endParaRPr lang="fr-FR" sz="1800" i="1" dirty="0"/>
          </a:p>
          <a:p>
            <a:pPr marL="1876425" indent="-447675" algn="just" eaLnBrk="1" hangingPunct="1">
              <a:buFontTx/>
              <a:buChar char="-"/>
              <a:defRPr/>
            </a:pPr>
            <a:r>
              <a:rPr lang="fr-FR" sz="2400" dirty="0"/>
              <a:t>mais organisé dans un engagement écrit, une convention, un règlement d'ordre intérieur ou un autre instrument de ce type,</a:t>
            </a:r>
          </a:p>
          <a:p>
            <a:pPr marL="1785938" indent="-342900" algn="just" eaLnBrk="1" hangingPunct="1">
              <a:buFontTx/>
              <a:buChar char="-"/>
              <a:defRPr/>
            </a:pPr>
            <a:r>
              <a:rPr lang="fr-FR" sz="2400" dirty="0"/>
              <a:t>dans lequel résident plusieurs ménages (dont au moins un satisfait aux conditions de revenus pour accéder à un logement social) </a:t>
            </a:r>
          </a:p>
          <a:p>
            <a:pPr marL="1785938" indent="-342900" algn="just" eaLnBrk="1" hangingPunct="1">
              <a:buFontTx/>
              <a:buChar char="-"/>
              <a:defRPr/>
            </a:pPr>
            <a:r>
              <a:rPr lang="fr-FR" sz="2400" dirty="0"/>
              <a:t>qui y disposent chacun d'un ou de plusieurs espaces privatifs de jouissance exclusive et d'au moins un espace de vie commun</a:t>
            </a:r>
          </a:p>
          <a:p>
            <a:pPr marL="1785938" indent="-342900" algn="just" eaLnBrk="1" hangingPunct="1">
              <a:buFontTx/>
              <a:buChar char="-"/>
              <a:defRPr/>
            </a:pPr>
            <a:r>
              <a:rPr lang="fr-FR" sz="2400" dirty="0"/>
              <a:t>sont exclus : les maisons d'accueil, les maisons de vie communautaire, les abris de nuit, les maisons d'hébergement de type familial et tout autre logement collectif réglé par une législation particulière </a:t>
            </a:r>
          </a:p>
          <a:p>
            <a:pPr marL="1179513" indent="-457200" algn="just" eaLnBrk="1" hangingPunct="1">
              <a:buFont typeface="+mj-lt"/>
              <a:buAutoNum type="arabicPeriod"/>
              <a:defRPr/>
            </a:pPr>
            <a:endParaRPr lang="fr-FR" sz="2400" i="1" dirty="0">
              <a:latin typeface="Arial" charset="0"/>
              <a:ea typeface="ＭＳ Ｐゴシック" charset="0"/>
              <a:cs typeface="ＭＳ Ｐゴシック" charset="0"/>
            </a:endParaRP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21</a:t>
            </a:fld>
            <a:endParaRPr lang="fr-FR" sz="1400" dirty="0"/>
          </a:p>
        </p:txBody>
      </p:sp>
    </p:spTree>
    <p:extLst>
      <p:ext uri="{BB962C8B-B14F-4D97-AF65-F5344CB8AC3E}">
        <p14:creationId xmlns:p14="http://schemas.microsoft.com/office/powerpoint/2010/main" val="258668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15106"/>
            <a:ext cx="8280920" cy="3444106"/>
          </a:xfrm>
        </p:spPr>
        <p:txBody>
          <a:bodyPr/>
          <a:lstStyle/>
          <a:p>
            <a:pPr marL="904875" indent="-457200" algn="just" eaLnBrk="1" hangingPunct="1">
              <a:buAutoNum type="alphaUcPeriod"/>
              <a:defRPr/>
            </a:pPr>
            <a:endParaRPr lang="fr-FR" sz="2400" dirty="0"/>
          </a:p>
          <a:p>
            <a:pPr marL="1336675" indent="-457200" algn="just" defTabSz="1168400" eaLnBrk="1" hangingPunct="1">
              <a:buFont typeface="+mj-lt"/>
              <a:buAutoNum type="arabicPeriod" startAt="2"/>
              <a:defRPr/>
            </a:pPr>
            <a:r>
              <a:rPr lang="fr-FR" sz="2400" i="1" dirty="0"/>
              <a:t>La question du label</a:t>
            </a:r>
            <a:r>
              <a:rPr lang="fr-FR" sz="1800" i="1" dirty="0"/>
              <a:t> </a:t>
            </a:r>
          </a:p>
          <a:p>
            <a:pPr marL="1427163" algn="just" defTabSz="1168400" eaLnBrk="1" hangingPunct="1">
              <a:defRPr/>
            </a:pPr>
            <a:endParaRPr lang="fr-FR" sz="1800" i="1" dirty="0"/>
          </a:p>
          <a:p>
            <a:pPr marL="1427163" algn="just" defTabSz="1168400" eaLnBrk="1" hangingPunct="1">
              <a:defRPr/>
            </a:pPr>
            <a:r>
              <a:rPr lang="fr-FR" sz="2400" dirty="0"/>
              <a:t>a) un label déjà annoncé</a:t>
            </a:r>
          </a:p>
          <a:p>
            <a:pPr marL="2252663" indent="-84138" algn="just" defTabSz="1168400" eaLnBrk="1" hangingPunct="1">
              <a:defRPr/>
            </a:pPr>
            <a:r>
              <a:rPr lang="fr-FR" sz="1800" dirty="0"/>
              <a:t>(art. </a:t>
            </a:r>
            <a:r>
              <a:rPr lang="fr-FR" sz="1800" i="1" dirty="0"/>
              <a:t>85octies du</a:t>
            </a:r>
            <a:r>
              <a:rPr lang="fr-FR" sz="1800" dirty="0"/>
              <a:t> Code wallon du logement et de l’habitat durable, et art. 262 du Code bruxellois du logement) </a:t>
            </a:r>
          </a:p>
          <a:p>
            <a:pPr marL="2252663" indent="-84138" algn="just" defTabSz="1168400" eaLnBrk="1" hangingPunct="1">
              <a:defRPr/>
            </a:pPr>
            <a:endParaRPr lang="fr-FR" sz="1800" dirty="0"/>
          </a:p>
          <a:p>
            <a:pPr marL="1436688" algn="just" defTabSz="1168400" eaLnBrk="1" hangingPunct="1">
              <a:defRPr/>
            </a:pPr>
            <a:r>
              <a:rPr lang="fr-FR" sz="2400" dirty="0"/>
              <a:t>b) faisable, la labellisation d’un « projet de vie solidaire » ?</a:t>
            </a:r>
          </a:p>
          <a:p>
            <a:pPr marL="1436688" algn="just" defTabSz="1168400" eaLnBrk="1" hangingPunct="1">
              <a:defRPr/>
            </a:pPr>
            <a:endParaRPr lang="fr-FR" sz="2400" dirty="0"/>
          </a:p>
          <a:p>
            <a:pPr marL="1428750" algn="just" defTabSz="1168400" eaLnBrk="1" hangingPunct="1">
              <a:defRPr/>
            </a:pPr>
            <a:r>
              <a:rPr lang="fr-FR" sz="2400" dirty="0"/>
              <a:t>c) vie sous le même toit :</a:t>
            </a:r>
          </a:p>
          <a:p>
            <a:pPr marL="2338388" indent="-461963" algn="just" defTabSz="1168400" eaLnBrk="1" hangingPunct="1">
              <a:buFontTx/>
              <a:buChar char="-"/>
              <a:defRPr/>
            </a:pPr>
            <a:r>
              <a:rPr lang="fr-FR" sz="2400" dirty="0"/>
              <a:t>seule la chambre est potentiellement signifiante, mais difficile/délicat de vérifier si elle accueille d’autres personnes</a:t>
            </a:r>
          </a:p>
          <a:p>
            <a:pPr marL="2338388" indent="-461963" algn="just" defTabSz="1168400" eaLnBrk="1" hangingPunct="1">
              <a:buFontTx/>
              <a:buChar char="-"/>
              <a:defRPr/>
            </a:pPr>
            <a:r>
              <a:rPr lang="fr-FR" sz="2400" dirty="0"/>
              <a:t>fermeture des pièces individuelles : vérifiable</a:t>
            </a:r>
          </a:p>
          <a:p>
            <a:pPr marL="1436688" algn="just" defTabSz="1168400" eaLnBrk="1" hangingPunct="1">
              <a:defRPr/>
            </a:pPr>
            <a:endParaRPr lang="fr-FR" sz="2400" dirty="0"/>
          </a:p>
          <a:p>
            <a:pPr marL="1436688" algn="just" defTabSz="1168400" eaLnBrk="1" hangingPunct="1">
              <a:defRPr/>
            </a:pPr>
            <a:endParaRPr lang="fr-FR" sz="2400" dirty="0"/>
          </a:p>
          <a:p>
            <a:pPr marL="1436688" algn="just" defTabSz="1168400" eaLnBrk="1" hangingPunct="1">
              <a:defRPr/>
            </a:pPr>
            <a:endParaRPr lang="fr-FR" sz="2400" dirty="0"/>
          </a:p>
          <a:p>
            <a:pPr marL="879475" algn="just" defTabSz="1168400" eaLnBrk="1" hangingPunct="1">
              <a:defRPr/>
            </a:pPr>
            <a:endParaRPr lang="fr-FR" sz="2400" dirty="0">
              <a:latin typeface="Wingdings"/>
              <a:ea typeface="Wingdings"/>
              <a:cs typeface="Wingdings"/>
              <a:sym typeface="Wingdings"/>
            </a:endParaRPr>
          </a:p>
          <a:p>
            <a:pPr marL="1611313" indent="-171450" algn="just" defTabSz="271463" eaLnBrk="1" hangingPunct="1">
              <a:defRPr/>
            </a:pPr>
            <a:endParaRPr lang="fr-FR" sz="1800" dirty="0"/>
          </a:p>
          <a:p>
            <a:pPr marL="1179513" indent="-457200" algn="just" eaLnBrk="1" hangingPunct="1">
              <a:buFont typeface="+mj-lt"/>
              <a:buAutoNum type="arabicPeriod"/>
              <a:defRPr/>
            </a:pPr>
            <a:endParaRPr lang="fr-FR" sz="2400" i="1" dirty="0">
              <a:latin typeface="Arial" charset="0"/>
              <a:ea typeface="ＭＳ Ｐゴシック" charset="0"/>
              <a:cs typeface="ＭＳ Ｐゴシック" charset="0"/>
            </a:endParaRP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22</a:t>
            </a:fld>
            <a:endParaRPr lang="fr-FR" sz="1400" dirty="0"/>
          </a:p>
        </p:txBody>
      </p:sp>
    </p:spTree>
    <p:extLst>
      <p:ext uri="{BB962C8B-B14F-4D97-AF65-F5344CB8AC3E}">
        <p14:creationId xmlns:p14="http://schemas.microsoft.com/office/powerpoint/2010/main" val="280455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1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179512" y="-243408"/>
            <a:ext cx="8496944" cy="3444106"/>
          </a:xfrm>
        </p:spPr>
        <p:txBody>
          <a:bodyPr/>
          <a:lstStyle/>
          <a:p>
            <a:pPr marL="722313" algn="just" eaLnBrk="1" hangingPunct="1">
              <a:defRPr/>
            </a:pPr>
            <a:endParaRPr lang="fr-FR" sz="2400" i="1" dirty="0">
              <a:latin typeface="Arial" charset="0"/>
              <a:ea typeface="ＭＳ Ｐゴシック" charset="0"/>
              <a:cs typeface="ＭＳ Ｐゴシック" charset="0"/>
            </a:endParaRPr>
          </a:p>
          <a:p>
            <a:pPr marL="1787525" indent="-358775" algn="just" defTabSz="1168400" eaLnBrk="1" hangingPunct="1">
              <a:defRPr/>
            </a:pPr>
            <a:endParaRPr lang="fr-FR" sz="2400" dirty="0">
              <a:latin typeface="Wingdings"/>
              <a:ea typeface="Wingdings"/>
              <a:cs typeface="Wingdings"/>
              <a:sym typeface="Wingdings"/>
            </a:endParaRPr>
          </a:p>
          <a:p>
            <a:pPr marL="1885950" indent="-457200" algn="just" defTabSz="1168400" eaLnBrk="1" hangingPunct="1">
              <a:buFont typeface="+mj-lt"/>
              <a:buAutoNum type="alphaLcParenR" startAt="4"/>
              <a:defRPr/>
            </a:pPr>
            <a:r>
              <a:rPr lang="fr-FR" sz="2400" dirty="0"/>
              <a:t>règlement principalement en commun des questions ménagères :</a:t>
            </a:r>
          </a:p>
          <a:p>
            <a:pPr marL="2338388" indent="-461963" algn="just" defTabSz="1168400" eaLnBrk="1" hangingPunct="1">
              <a:buFontTx/>
              <a:buChar char="-"/>
              <a:defRPr/>
            </a:pPr>
            <a:r>
              <a:rPr lang="fr-FR" sz="2400" dirty="0"/>
              <a:t>ressources : prouver l’absence de cagnotte ou de compte commun</a:t>
            </a:r>
          </a:p>
          <a:p>
            <a:pPr marL="2338388" indent="-461963" algn="just" defTabSz="1168400" eaLnBrk="1" hangingPunct="1">
              <a:buFontTx/>
              <a:buChar char="-"/>
              <a:defRPr/>
            </a:pPr>
            <a:r>
              <a:rPr lang="fr-FR" sz="2400" dirty="0"/>
              <a:t>dépenses signifiantes (pas le loyer) : </a:t>
            </a:r>
          </a:p>
          <a:p>
            <a:pPr marL="3049588" indent="-461963" algn="just" defTabSz="1168400" eaLnBrk="1" hangingPunct="1">
              <a:buFont typeface="Arial"/>
              <a:buChar char="•"/>
              <a:defRPr/>
            </a:pPr>
            <a:r>
              <a:rPr lang="fr-FR" sz="2400" u="sng" dirty="0"/>
              <a:t>gaz et électricité</a:t>
            </a:r>
            <a:r>
              <a:rPr lang="fr-FR" sz="2400" dirty="0"/>
              <a:t> (si facture commune) : </a:t>
            </a:r>
          </a:p>
          <a:p>
            <a:pPr marL="4214813" indent="-342900" algn="just" defTabSz="1168400" eaLnBrk="1" hangingPunct="1">
              <a:buFont typeface="Wingdings" charset="2"/>
              <a:buChar char="Ø"/>
              <a:defRPr/>
            </a:pPr>
            <a:r>
              <a:rPr lang="fr-FR" sz="2400" dirty="0"/>
              <a:t>calorimètres ? chers (placement + relevé) (+/- 35 euros/an)</a:t>
            </a:r>
          </a:p>
          <a:p>
            <a:pPr marL="4214813" indent="-342900" algn="just" defTabSz="1168400" eaLnBrk="1" hangingPunct="1">
              <a:buFont typeface="Wingdings" charset="2"/>
              <a:buChar char="Ø"/>
              <a:defRPr/>
            </a:pPr>
            <a:r>
              <a:rPr lang="fr-FR" sz="2400" dirty="0"/>
              <a:t>en tout état de cause, difficile d’imputer aux occupants l’absence de compteur individuel </a:t>
            </a:r>
          </a:p>
          <a:p>
            <a:pPr marL="3403600" algn="just" defTabSz="1168400" eaLnBrk="1" hangingPunct="1">
              <a:defRPr/>
            </a:pPr>
            <a:r>
              <a:rPr lang="fr-FR" sz="2400" dirty="0">
                <a:latin typeface="Wingdings"/>
                <a:ea typeface="Wingdings"/>
                <a:cs typeface="Wingdings"/>
                <a:sym typeface="Wingdings"/>
              </a:rPr>
              <a:t></a:t>
            </a:r>
            <a:r>
              <a:rPr lang="fr-FR" sz="2400" dirty="0"/>
              <a:t>pas à prendre en compte</a:t>
            </a:r>
          </a:p>
          <a:p>
            <a:pPr marL="3049588" indent="-461963" algn="just" defTabSz="1168400" eaLnBrk="1" hangingPunct="1">
              <a:buFont typeface="Arial"/>
              <a:buChar char="•"/>
              <a:defRPr/>
            </a:pPr>
            <a:endParaRPr lang="fr-FR" sz="2400" dirty="0"/>
          </a:p>
          <a:p>
            <a:pPr marL="2338388" indent="-461963" algn="just" defTabSz="1168400" eaLnBrk="1" hangingPunct="1">
              <a:buFontTx/>
              <a:buChar char="-"/>
              <a:defRPr/>
            </a:pPr>
            <a:endParaRPr lang="fr-FR" sz="2400" dirty="0"/>
          </a:p>
          <a:p>
            <a:pPr marL="1771650" indent="-342900" algn="just" defTabSz="1168400" eaLnBrk="1" hangingPunct="1">
              <a:buFontTx/>
              <a:buChar char="-"/>
              <a:defRPr/>
            </a:pPr>
            <a:endParaRPr lang="fr-FR" sz="2400" dirty="0"/>
          </a:p>
          <a:p>
            <a:pPr marL="1771650" indent="-342900" algn="just" defTabSz="1168400" eaLnBrk="1" hangingPunct="1">
              <a:buFontTx/>
              <a:buChar char="-"/>
              <a:defRPr/>
            </a:pPr>
            <a:endParaRPr lang="fr-FR" sz="2400" dirty="0"/>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23</a:t>
            </a:fld>
            <a:endParaRPr lang="fr-FR" sz="1400" dirty="0"/>
          </a:p>
        </p:txBody>
      </p:sp>
    </p:spTree>
    <p:extLst>
      <p:ext uri="{BB962C8B-B14F-4D97-AF65-F5344CB8AC3E}">
        <p14:creationId xmlns:p14="http://schemas.microsoft.com/office/powerpoint/2010/main" val="3208652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171400"/>
            <a:ext cx="8496944" cy="3444106"/>
          </a:xfrm>
        </p:spPr>
        <p:txBody>
          <a:bodyPr/>
          <a:lstStyle/>
          <a:p>
            <a:pPr marL="722313" algn="just" eaLnBrk="1" hangingPunct="1">
              <a:defRPr/>
            </a:pPr>
            <a:endParaRPr lang="fr-FR" sz="2400" i="1" dirty="0">
              <a:latin typeface="Arial" charset="0"/>
              <a:ea typeface="ＭＳ Ｐゴシック" charset="0"/>
              <a:cs typeface="ＭＳ Ｐゴシック" charset="0"/>
            </a:endParaRPr>
          </a:p>
          <a:p>
            <a:pPr marL="1787525" indent="-358775" algn="just" defTabSz="1168400" eaLnBrk="1" hangingPunct="1">
              <a:defRPr/>
            </a:pPr>
            <a:endParaRPr lang="fr-FR" sz="2400" dirty="0">
              <a:latin typeface="Wingdings"/>
              <a:ea typeface="Wingdings"/>
              <a:cs typeface="Wingdings"/>
              <a:sym typeface="Wingdings"/>
            </a:endParaRPr>
          </a:p>
          <a:p>
            <a:pPr marL="3049588" indent="-461963" algn="just" defTabSz="1168400" eaLnBrk="1" hangingPunct="1">
              <a:buFont typeface="Arial"/>
              <a:buChar char="•"/>
              <a:defRPr/>
            </a:pPr>
            <a:r>
              <a:rPr lang="fr-FR" sz="2400" u="sng" dirty="0"/>
              <a:t>nourriture, habillement, santé </a:t>
            </a:r>
            <a:r>
              <a:rPr lang="fr-FR" sz="2400" dirty="0"/>
              <a:t>: montrer les paiements individuels</a:t>
            </a:r>
          </a:p>
          <a:p>
            <a:pPr marL="2338388" indent="-461963" algn="just" defTabSz="1168400" eaLnBrk="1" hangingPunct="1">
              <a:buFontTx/>
              <a:buChar char="-"/>
              <a:defRPr/>
            </a:pPr>
            <a:r>
              <a:rPr lang="fr-FR" sz="2400" dirty="0"/>
              <a:t>tâches domestiques : difficile de prouver leur réalisation individuelle</a:t>
            </a:r>
          </a:p>
          <a:p>
            <a:pPr marL="1876425" algn="just" defTabSz="1168400" eaLnBrk="1" hangingPunct="1">
              <a:defRPr/>
            </a:pPr>
            <a:endParaRPr lang="fr-FR" sz="2400" i="1" dirty="0"/>
          </a:p>
          <a:p>
            <a:pPr marL="1169988" indent="-449263" algn="just" defTabSz="1168400" eaLnBrk="1" hangingPunct="1">
              <a:defRPr/>
            </a:pPr>
            <a:r>
              <a:rPr lang="fr-FR" sz="2400" dirty="0"/>
              <a:t>e) suggestion : face aux difficultés de vérification de certains critères, labelliser une association garante plutôt ?</a:t>
            </a:r>
          </a:p>
          <a:p>
            <a:pPr marL="1169988" indent="-449263" algn="just" defTabSz="1168400" eaLnBrk="1" hangingPunct="1">
              <a:defRPr/>
            </a:pPr>
            <a:endParaRPr lang="fr-FR" sz="2400" dirty="0"/>
          </a:p>
          <a:p>
            <a:pPr marL="1068388" indent="-263525" algn="just" defTabSz="1168400" eaLnBrk="1" hangingPunct="1">
              <a:defRPr/>
            </a:pPr>
            <a:r>
              <a:rPr lang="fr-FR" sz="2400" dirty="0"/>
              <a:t>f) à la limite, vu le caractère cumulatif de ces conditions, il suffit de montrer par exemple que les pièces de se vie peuvent se fermer à clef (ce qui invalide l’idée d’une vie sous le même toit) pour empêcher toute cohabitation</a:t>
            </a:r>
          </a:p>
          <a:p>
            <a:pPr marL="2338388" indent="-461963" algn="just" defTabSz="1168400" eaLnBrk="1" hangingPunct="1">
              <a:buFontTx/>
              <a:buChar char="-"/>
              <a:defRPr/>
            </a:pPr>
            <a:endParaRPr lang="fr-FR" sz="2400" dirty="0"/>
          </a:p>
          <a:p>
            <a:pPr marL="1771650" indent="-342900" algn="just" defTabSz="1168400" eaLnBrk="1" hangingPunct="1">
              <a:buFontTx/>
              <a:buChar char="-"/>
              <a:defRPr/>
            </a:pPr>
            <a:endParaRPr lang="fr-FR" sz="2400" dirty="0"/>
          </a:p>
          <a:p>
            <a:pPr marL="1771650" indent="-342900" algn="just" defTabSz="1168400" eaLnBrk="1" hangingPunct="1">
              <a:buFontTx/>
              <a:buChar char="-"/>
              <a:defRPr/>
            </a:pPr>
            <a:endParaRPr lang="fr-FR" sz="2400" dirty="0"/>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24</a:t>
            </a:fld>
            <a:endParaRPr lang="fr-FR" sz="1400" dirty="0"/>
          </a:p>
        </p:txBody>
      </p:sp>
    </p:spTree>
    <p:extLst>
      <p:ext uri="{BB962C8B-B14F-4D97-AF65-F5344CB8AC3E}">
        <p14:creationId xmlns:p14="http://schemas.microsoft.com/office/powerpoint/2010/main" val="2287385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260648"/>
            <a:ext cx="8496944" cy="3444106"/>
          </a:xfrm>
        </p:spPr>
        <p:txBody>
          <a:bodyPr/>
          <a:lstStyle/>
          <a:p>
            <a:pPr marL="722313" algn="just" eaLnBrk="1" hangingPunct="1">
              <a:defRPr/>
            </a:pPr>
            <a:endParaRPr lang="fr-FR" sz="2400" dirty="0">
              <a:latin typeface="Arial" charset="0"/>
              <a:ea typeface="ＭＳ Ｐゴシック" charset="0"/>
              <a:cs typeface="ＭＳ Ｐゴシック" charset="0"/>
            </a:endParaRPr>
          </a:p>
          <a:p>
            <a:pPr marL="1336675" indent="-457200" algn="just" defTabSz="1168400" eaLnBrk="1" hangingPunct="1">
              <a:buFont typeface="+mj-lt"/>
              <a:buAutoNum type="arabicPeriod" startAt="3"/>
              <a:defRPr/>
            </a:pPr>
            <a:endParaRPr lang="fr-FR" sz="2400" dirty="0"/>
          </a:p>
          <a:p>
            <a:pPr marL="1162050" indent="-282575" algn="just" defTabSz="1168400" eaLnBrk="1" hangingPunct="1">
              <a:defRPr/>
            </a:pPr>
            <a:r>
              <a:rPr lang="fr-FR" sz="2400" dirty="0"/>
              <a:t>g) au-delà du résultat de fond (le taux isolé), le label aura un autre effet avantageux, d’ordre </a:t>
            </a:r>
            <a:r>
              <a:rPr lang="fr-FR" sz="2400" u="sng" dirty="0"/>
              <a:t>procédural</a:t>
            </a:r>
            <a:r>
              <a:rPr lang="fr-FR" sz="2400" dirty="0"/>
              <a:t> : rendre plus homogène et équitable la détermination même du taux (alors que pour l’instant, la décision varie souvent d’un CPAS à l’autre par exemple)</a:t>
            </a:r>
          </a:p>
          <a:p>
            <a:pPr marL="1162050" indent="-282575" algn="just" defTabSz="1168400" eaLnBrk="1" hangingPunct="1">
              <a:buFont typeface="+mj-lt"/>
              <a:buAutoNum type="arabicPeriod" startAt="5"/>
              <a:defRPr/>
            </a:pPr>
            <a:endParaRPr lang="fr-FR" sz="2400" dirty="0"/>
          </a:p>
          <a:p>
            <a:pPr marL="1162050" indent="-282575" algn="just" defTabSz="1168400" eaLnBrk="1" hangingPunct="1">
              <a:defRPr/>
            </a:pPr>
            <a:r>
              <a:rPr lang="fr-FR" sz="2400" dirty="0"/>
              <a:t>h) le titulaire du label devra s’engager à communiquer à l’organisme social tout changement dans la situation de l’habitant (suppression de l’état de besoin par exemple)</a:t>
            </a:r>
          </a:p>
          <a:p>
            <a:pPr marL="1336675" indent="-457200" algn="just" defTabSz="1168400" eaLnBrk="1" hangingPunct="1">
              <a:buFont typeface="+mj-lt"/>
              <a:buAutoNum type="arabicPeriod" startAt="5"/>
              <a:defRPr/>
            </a:pPr>
            <a:endParaRPr lang="fr-FR" sz="2400" dirty="0">
              <a:latin typeface="Wingdings"/>
              <a:ea typeface="Wingdings"/>
              <a:cs typeface="Wingdings"/>
              <a:sym typeface="Wingdings"/>
            </a:endParaRPr>
          </a:p>
          <a:p>
            <a:pPr marL="1771650" indent="-342900" algn="just" defTabSz="1168400" eaLnBrk="1" hangingPunct="1">
              <a:buFontTx/>
              <a:buChar char="-"/>
              <a:defRPr/>
            </a:pPr>
            <a:endParaRPr lang="fr-FR" sz="2400" dirty="0"/>
          </a:p>
          <a:p>
            <a:pPr marL="1428750" algn="just" defTabSz="1168400" eaLnBrk="1" hangingPunct="1">
              <a:defRPr/>
            </a:pPr>
            <a:endParaRPr lang="fr-FR" sz="2400" dirty="0"/>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25</a:t>
            </a:fld>
            <a:endParaRPr lang="fr-FR" sz="1400" dirty="0"/>
          </a:p>
        </p:txBody>
      </p:sp>
    </p:spTree>
    <p:extLst>
      <p:ext uri="{BB962C8B-B14F-4D97-AF65-F5344CB8AC3E}">
        <p14:creationId xmlns:p14="http://schemas.microsoft.com/office/powerpoint/2010/main" val="2500799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332656"/>
            <a:ext cx="7992888" cy="3444106"/>
          </a:xfrm>
        </p:spPr>
        <p:txBody>
          <a:bodyPr/>
          <a:lstStyle/>
          <a:p>
            <a:pPr marL="447675" algn="just" eaLnBrk="1" hangingPunct="1">
              <a:defRPr/>
            </a:pPr>
            <a:endParaRPr lang="fr-FR" sz="2400" i="1" dirty="0"/>
          </a:p>
          <a:p>
            <a:pPr marL="447675" algn="just" eaLnBrk="1" hangingPunct="1">
              <a:defRPr/>
            </a:pPr>
            <a:r>
              <a:rPr lang="fr-FR" sz="2400" dirty="0"/>
              <a:t>B. RÉGIONALISATION DU BAIL - COLOCATION</a:t>
            </a:r>
          </a:p>
          <a:p>
            <a:pPr marL="1082675" algn="just" eaLnBrk="1" hangingPunct="1">
              <a:defRPr/>
            </a:pPr>
            <a:r>
              <a:rPr lang="fr-FR" sz="1800" dirty="0"/>
              <a:t>(décret wallon du 15/3/2018 et ordonnance bruxelloise du 27/7/2017)</a:t>
            </a:r>
          </a:p>
          <a:p>
            <a:pPr marL="1608138" algn="just" defTabSz="1611313" eaLnBrk="1" hangingPunct="1">
              <a:defRPr/>
            </a:pPr>
            <a:endParaRPr lang="fr-FR" sz="1800" dirty="0"/>
          </a:p>
          <a:p>
            <a:pPr marL="1608138" algn="just" defTabSz="1611313" eaLnBrk="1" hangingPunct="1">
              <a:defRPr/>
            </a:pPr>
            <a:endParaRPr lang="fr-FR" sz="1800" dirty="0"/>
          </a:p>
          <a:p>
            <a:pPr marL="709613" algn="just" defTabSz="1703388" eaLnBrk="1" hangingPunct="1">
              <a:defRPr/>
            </a:pPr>
            <a:r>
              <a:rPr lang="fr-FR" sz="2400" i="1" dirty="0"/>
              <a:t>1. Adhésion </a:t>
            </a:r>
            <a:r>
              <a:rPr lang="fr-FR" sz="2400" i="1" u="sng" dirty="0"/>
              <a:t>libre</a:t>
            </a:r>
            <a:r>
              <a:rPr lang="fr-FR" sz="2400" i="1" dirty="0"/>
              <a:t> au régime de la colocation </a:t>
            </a:r>
          </a:p>
          <a:p>
            <a:pPr marL="1971675" algn="just"/>
            <a:r>
              <a:rPr lang="fr-FR" sz="1800" dirty="0"/>
              <a:t>(art. 65, al. 2, du décret wallon du 15/3/2018, et art. 2, §1</a:t>
            </a:r>
            <a:r>
              <a:rPr lang="fr-FR" sz="1800" baseline="30000" dirty="0"/>
              <a:t>er</a:t>
            </a:r>
            <a:r>
              <a:rPr lang="fr-FR" sz="1800" dirty="0"/>
              <a:t>, 34° et 35°, du Code bruxellois du logement)</a:t>
            </a:r>
            <a:endParaRPr lang="fr-FR" sz="2400" dirty="0"/>
          </a:p>
          <a:p>
            <a:pPr marL="1616075" algn="l"/>
            <a:endParaRPr lang="fr-FR" sz="2400" dirty="0"/>
          </a:p>
          <a:p>
            <a:pPr marL="2251075" indent="-733425" algn="just"/>
            <a:r>
              <a:rPr lang="fr-FR" sz="2400" dirty="0">
                <a:latin typeface="Wingdings"/>
                <a:ea typeface="Wingdings"/>
                <a:cs typeface="Wingdings"/>
                <a:sym typeface="Wingdings"/>
              </a:rPr>
              <a:t> </a:t>
            </a:r>
            <a:r>
              <a:rPr lang="fr-FR" sz="2400" dirty="0"/>
              <a:t>risque accru de cohabitation (car « preuve » du caractère intentionnel et non-circonstanciel de la vie en groupe)			    </a:t>
            </a: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26</a:t>
            </a:fld>
            <a:endParaRPr lang="fr-FR" sz="1400" dirty="0"/>
          </a:p>
        </p:txBody>
      </p:sp>
    </p:spTree>
    <p:extLst>
      <p:ext uri="{BB962C8B-B14F-4D97-AF65-F5344CB8AC3E}">
        <p14:creationId xmlns:p14="http://schemas.microsoft.com/office/powerpoint/2010/main" val="2829653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0" y="0"/>
            <a:ext cx="8460432" cy="3444106"/>
          </a:xfrm>
        </p:spPr>
        <p:txBody>
          <a:bodyPr/>
          <a:lstStyle/>
          <a:p>
            <a:pPr marL="1608138" algn="just" defTabSz="1611313" eaLnBrk="1" hangingPunct="1">
              <a:defRPr/>
            </a:pPr>
            <a:endParaRPr lang="fr-FR" sz="1800" dirty="0"/>
          </a:p>
          <a:p>
            <a:pPr marL="1158875" indent="-539750" algn="just" defTabSz="1703388" eaLnBrk="1" hangingPunct="1">
              <a:defRPr/>
            </a:pPr>
            <a:r>
              <a:rPr lang="fr-FR" sz="2400" i="1" dirty="0"/>
              <a:t>2. Conclusion (obligatoire) d’un pacte de colocation extrêmement </a:t>
            </a:r>
            <a:r>
              <a:rPr lang="fr-FR" sz="2400" i="1" u="sng" dirty="0"/>
              <a:t>détaillé </a:t>
            </a:r>
            <a:endParaRPr lang="fr-FR" sz="2400" i="1" dirty="0"/>
          </a:p>
          <a:p>
            <a:pPr marL="1971675" algn="just"/>
            <a:r>
              <a:rPr lang="fr-FR" sz="1800" dirty="0"/>
              <a:t>(art. 72, al. 3, décret wallon du 15/3/2018, art. 261, §1</a:t>
            </a:r>
            <a:r>
              <a:rPr lang="fr-FR" sz="1800" baseline="30000" dirty="0"/>
              <a:t>er</a:t>
            </a:r>
            <a:r>
              <a:rPr lang="fr-FR" sz="1800" dirty="0"/>
              <a:t>, du Code bruxellois du logement)</a:t>
            </a:r>
            <a:endParaRPr lang="fr-FR" sz="2400" i="1" dirty="0"/>
          </a:p>
          <a:p>
            <a:pPr marL="1616075" algn="l"/>
            <a:endParaRPr lang="fr-FR" sz="2400" dirty="0"/>
          </a:p>
          <a:p>
            <a:pPr marL="990600" algn="just"/>
            <a:r>
              <a:rPr lang="fr-FR" sz="2400" dirty="0"/>
              <a:t>Répartition du loyer, ventilation des dégâts locatifs, entretiens et réparations, division des charges, inventaire des meubles et leur provenance, garantie locative, prise en charge des assurances, modalités d’arrivée, de départ et de remplacement d’un colocataire, etc.</a:t>
            </a:r>
          </a:p>
          <a:p>
            <a:pPr marL="990600" algn="just"/>
            <a:endParaRPr lang="fr-FR" sz="2400" dirty="0"/>
          </a:p>
          <a:p>
            <a:pPr marL="2251075" indent="-733425" algn="just">
              <a:buFont typeface="Wingdings" charset="0"/>
              <a:buChar char="è"/>
            </a:pPr>
            <a:r>
              <a:rPr lang="fr-FR" sz="2400" dirty="0"/>
              <a:t>risque encore plus accru de cohabitation (car indications éventuelles d’un partage des ressources, des frais, des charges, etc.)			     </a:t>
            </a:r>
          </a:p>
          <a:p>
            <a:pPr algn="just"/>
            <a:endParaRPr lang="fr-FR" sz="2400" i="1" dirty="0">
              <a:latin typeface="Arial" charset="0"/>
              <a:ea typeface="ＭＳ Ｐゴシック" charset="0"/>
              <a:cs typeface="ＭＳ Ｐゴシック" charset="0"/>
            </a:endParaRP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27</a:t>
            </a:fld>
            <a:endParaRPr lang="fr-FR" sz="1400" dirty="0"/>
          </a:p>
        </p:txBody>
      </p:sp>
    </p:spTree>
    <p:extLst>
      <p:ext uri="{BB962C8B-B14F-4D97-AF65-F5344CB8AC3E}">
        <p14:creationId xmlns:p14="http://schemas.microsoft.com/office/powerpoint/2010/main" val="214925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332656"/>
            <a:ext cx="7992888" cy="3444106"/>
          </a:xfrm>
        </p:spPr>
        <p:txBody>
          <a:bodyPr/>
          <a:lstStyle/>
          <a:p>
            <a:pPr marL="447675" algn="just" eaLnBrk="1" hangingPunct="1">
              <a:defRPr/>
            </a:pPr>
            <a:endParaRPr lang="fr-FR" sz="2400" i="1" dirty="0"/>
          </a:p>
          <a:p>
            <a:pPr marL="447675" algn="just" eaLnBrk="1" hangingPunct="1">
              <a:defRPr/>
            </a:pPr>
            <a:r>
              <a:rPr lang="fr-FR" sz="2400" dirty="0"/>
              <a:t>C. LA NOTION URBANISTIQUE DE FAMILLE</a:t>
            </a:r>
          </a:p>
          <a:p>
            <a:pPr marL="1082675" algn="just" eaLnBrk="1" hangingPunct="1">
              <a:defRPr/>
            </a:pPr>
            <a:r>
              <a:rPr lang="fr-FR" sz="1800" dirty="0"/>
              <a:t>(arrêt du Conseil d’État du 20/4/2017, Ville d’Ottignies-LLN)</a:t>
            </a:r>
          </a:p>
          <a:p>
            <a:pPr marL="1608138" algn="just" defTabSz="1611313" eaLnBrk="1" hangingPunct="1">
              <a:defRPr/>
            </a:pPr>
            <a:endParaRPr lang="fr-FR" sz="1800" dirty="0"/>
          </a:p>
          <a:p>
            <a:pPr marL="1608138" algn="just" defTabSz="1611313" eaLnBrk="1" hangingPunct="1">
              <a:defRPr/>
            </a:pPr>
            <a:endParaRPr lang="fr-FR" sz="1800" dirty="0"/>
          </a:p>
          <a:p>
            <a:pPr marL="709613" algn="just" defTabSz="1703388" eaLnBrk="1" hangingPunct="1">
              <a:defRPr/>
            </a:pPr>
            <a:r>
              <a:rPr lang="fr-FR" sz="2400" dirty="0"/>
              <a:t>L’installation d’une colocation dans un immeuble unifamilial ne modifie pas l’affectation unifamiliale de départ (et ne requiert dès lors </a:t>
            </a:r>
            <a:r>
              <a:rPr lang="fr-FR" sz="2400" i="1" dirty="0"/>
              <a:t>pas</a:t>
            </a:r>
            <a:r>
              <a:rPr lang="fr-FR" sz="2400" dirty="0"/>
              <a:t> de permis d’urbanisme)</a:t>
            </a:r>
            <a:endParaRPr lang="fr-FR" sz="2400" i="1" dirty="0"/>
          </a:p>
          <a:p>
            <a:pPr marL="2073275" indent="-457200" algn="l">
              <a:buAutoNum type="arabicPeriod"/>
            </a:pPr>
            <a:endParaRPr lang="fr-FR" sz="2400" dirty="0"/>
          </a:p>
          <a:p>
            <a:pPr marL="2251075" indent="-733425" algn="just"/>
            <a:r>
              <a:rPr lang="fr-FR" sz="2400" dirty="0">
                <a:latin typeface="Wingdings"/>
                <a:ea typeface="Wingdings"/>
                <a:cs typeface="Wingdings"/>
                <a:sym typeface="Wingdings"/>
              </a:rPr>
              <a:t> </a:t>
            </a:r>
            <a:r>
              <a:rPr lang="fr-FR" sz="2400" dirty="0"/>
              <a:t>Risque accru de cohabitation ? 			    </a:t>
            </a: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28</a:t>
            </a:fld>
            <a:endParaRPr lang="fr-FR" sz="1400" dirty="0"/>
          </a:p>
        </p:txBody>
      </p:sp>
    </p:spTree>
    <p:extLst>
      <p:ext uri="{BB962C8B-B14F-4D97-AF65-F5344CB8AC3E}">
        <p14:creationId xmlns:p14="http://schemas.microsoft.com/office/powerpoint/2010/main" val="2855467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332656"/>
            <a:ext cx="7992888" cy="3444106"/>
          </a:xfrm>
        </p:spPr>
        <p:txBody>
          <a:bodyPr/>
          <a:lstStyle/>
          <a:p>
            <a:pPr marL="447675" algn="just" eaLnBrk="1" hangingPunct="1">
              <a:defRPr/>
            </a:pPr>
            <a:endParaRPr lang="fr-FR" sz="2400" i="1" dirty="0"/>
          </a:p>
          <a:p>
            <a:pPr marL="1066800" indent="-617538" algn="just" eaLnBrk="1" hangingPunct="1">
              <a:defRPr/>
            </a:pPr>
            <a:r>
              <a:rPr lang="fr-FR" sz="2400" dirty="0"/>
              <a:t>D. LA FIXATION DU LOYER DANS LES LOGEMENTS SOCIAUX</a:t>
            </a:r>
          </a:p>
          <a:p>
            <a:pPr marL="1608138" algn="just" defTabSz="1611313" eaLnBrk="1" hangingPunct="1">
              <a:defRPr/>
            </a:pPr>
            <a:endParaRPr lang="fr-FR" sz="1800" dirty="0"/>
          </a:p>
          <a:p>
            <a:pPr marL="1608138" algn="just" defTabSz="1611313" eaLnBrk="1" hangingPunct="1">
              <a:defRPr/>
            </a:pPr>
            <a:endParaRPr lang="fr-FR" sz="1800" dirty="0"/>
          </a:p>
          <a:p>
            <a:pPr marL="709613" algn="just" defTabSz="1703388" eaLnBrk="1" hangingPunct="1">
              <a:defRPr/>
            </a:pPr>
            <a:r>
              <a:rPr lang="fr-FR" sz="2400" dirty="0"/>
              <a:t>Le loyer étant fixé dans les logements sociaux en fonction directe des revenus des locataires, on compte beaucoup de décohabitations fictives (« veuves joyeuses »)</a:t>
            </a:r>
            <a:endParaRPr lang="fr-FR" sz="2400" i="1" dirty="0"/>
          </a:p>
          <a:p>
            <a:pPr marL="2073275" indent="-457200" algn="l">
              <a:buAutoNum type="arabicPeriod"/>
            </a:pPr>
            <a:endParaRPr lang="fr-FR" sz="2400" dirty="0"/>
          </a:p>
          <a:p>
            <a:pPr marL="2251075" indent="-733425" algn="just"/>
            <a:r>
              <a:rPr lang="fr-FR" sz="2400" dirty="0">
                <a:latin typeface="Wingdings"/>
                <a:ea typeface="Wingdings"/>
                <a:cs typeface="Wingdings"/>
                <a:sym typeface="Wingdings"/>
              </a:rPr>
              <a:t> </a:t>
            </a:r>
            <a:r>
              <a:rPr lang="fr-FR" sz="2400" dirty="0"/>
              <a:t>Risque de décohabitation réelle (et émergence d’un matriarcat dans les cités) ? 			    </a:t>
            </a: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29</a:t>
            </a:fld>
            <a:endParaRPr lang="fr-FR" sz="1400" dirty="0"/>
          </a:p>
        </p:txBody>
      </p:sp>
    </p:spTree>
    <p:extLst>
      <p:ext uri="{BB962C8B-B14F-4D97-AF65-F5344CB8AC3E}">
        <p14:creationId xmlns:p14="http://schemas.microsoft.com/office/powerpoint/2010/main" val="1645763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51520" y="332656"/>
            <a:ext cx="7992888" cy="3444106"/>
          </a:xfrm>
        </p:spPr>
        <p:txBody>
          <a:bodyPr/>
          <a:lstStyle/>
          <a:p>
            <a:pPr marL="447675" algn="just" eaLnBrk="1" hangingPunct="1">
              <a:defRPr/>
            </a:pPr>
            <a:endParaRPr lang="fr-FR" sz="2400" i="1" dirty="0"/>
          </a:p>
          <a:p>
            <a:pPr marL="1066800" indent="-617538" algn="just" eaLnBrk="1" hangingPunct="1">
              <a:defRPr/>
            </a:pPr>
            <a:r>
              <a:rPr lang="fr-FR" sz="2400" dirty="0"/>
              <a:t>E. SUBDIVISIONS NON DÉCLARÉES D’IMMEUBLES</a:t>
            </a:r>
          </a:p>
          <a:p>
            <a:pPr marL="1608138" algn="just" defTabSz="1611313" eaLnBrk="1" hangingPunct="1">
              <a:defRPr/>
            </a:pPr>
            <a:endParaRPr lang="fr-FR" sz="1800" dirty="0"/>
          </a:p>
          <a:p>
            <a:pPr marL="1608138" algn="just" defTabSz="1611313" eaLnBrk="1" hangingPunct="1">
              <a:defRPr/>
            </a:pPr>
            <a:endParaRPr lang="fr-FR" sz="1800" dirty="0"/>
          </a:p>
          <a:p>
            <a:pPr marL="709613" algn="just" defTabSz="1703388" eaLnBrk="1" hangingPunct="1">
              <a:defRPr/>
            </a:pPr>
            <a:r>
              <a:rPr lang="fr-FR" sz="2400" dirty="0"/>
              <a:t>Tenue dans l’ignorance de la subdivision de l’immeuble, la commune continue à ranger dans la même composition de ménage tous ceux qui s’inscrivent à cette adresse, malgré qu’il s’agisse d’appartements distincts</a:t>
            </a:r>
            <a:endParaRPr lang="fr-FR" sz="2400" i="1" dirty="0"/>
          </a:p>
          <a:p>
            <a:pPr marL="2073275" indent="-457200" algn="l">
              <a:buAutoNum type="arabicPeriod"/>
            </a:pPr>
            <a:endParaRPr lang="fr-FR" sz="2400" dirty="0"/>
          </a:p>
          <a:p>
            <a:pPr marL="2251075" indent="-733425" algn="just"/>
            <a:r>
              <a:rPr lang="fr-FR" sz="2400" dirty="0"/>
              <a:t>			    </a:t>
            </a:r>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30</a:t>
            </a:fld>
            <a:endParaRPr lang="fr-FR" sz="1400" dirty="0"/>
          </a:p>
        </p:txBody>
      </p:sp>
    </p:spTree>
    <p:extLst>
      <p:ext uri="{BB962C8B-B14F-4D97-AF65-F5344CB8AC3E}">
        <p14:creationId xmlns:p14="http://schemas.microsoft.com/office/powerpoint/2010/main" val="3584085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179512" y="26645"/>
            <a:ext cx="8496944" cy="3444106"/>
          </a:xfrm>
        </p:spPr>
        <p:txBody>
          <a:bodyPr/>
          <a:lstStyle/>
          <a:p>
            <a:pPr marL="722313" algn="just" eaLnBrk="1" hangingPunct="1">
              <a:defRPr/>
            </a:pPr>
            <a:endParaRPr lang="fr-FR" sz="2400" i="1" dirty="0">
              <a:latin typeface="Arial" charset="0"/>
              <a:ea typeface="ＭＳ Ｐゴシック" charset="0"/>
              <a:cs typeface="ＭＳ Ｐゴシック" charset="0"/>
            </a:endParaRPr>
          </a:p>
          <a:p>
            <a:pPr marL="447675" algn="just" eaLnBrk="1" hangingPunct="1">
              <a:defRPr/>
            </a:pPr>
            <a:r>
              <a:rPr lang="fr-FR" sz="4800" dirty="0">
                <a:latin typeface="Arial" charset="0"/>
                <a:ea typeface="ＭＳ Ｐゴシック" charset="0"/>
                <a:cs typeface="ＭＳ Ｐゴシック" charset="0"/>
              </a:rPr>
              <a:t>IV. Vers une individualisation des droits ?</a:t>
            </a:r>
            <a:endParaRPr lang="fr-FR" sz="4800" dirty="0"/>
          </a:p>
          <a:p>
            <a:pPr marL="447675" algn="just" eaLnBrk="1" hangingPunct="1">
              <a:defRPr/>
            </a:pPr>
            <a:endParaRPr lang="fr-FR" sz="2400" dirty="0"/>
          </a:p>
          <a:p>
            <a:pPr marL="790575" indent="-342900" algn="just" eaLnBrk="1" hangingPunct="1">
              <a:buFont typeface="Arial"/>
              <a:buChar char="•"/>
              <a:defRPr/>
            </a:pPr>
            <a:r>
              <a:rPr lang="fr-FR" sz="2400" dirty="0"/>
              <a:t>Simplement, adapter la loi à son temps (à l’époque, la famille traditionnelle épuisait la notion de vie à plusieurs)</a:t>
            </a:r>
          </a:p>
          <a:p>
            <a:pPr marL="790575" indent="-342900" algn="just" eaLnBrk="1" hangingPunct="1">
              <a:buFont typeface="Arial"/>
              <a:buChar char="•"/>
              <a:defRPr/>
            </a:pPr>
            <a:endParaRPr lang="fr-FR" sz="2400" dirty="0"/>
          </a:p>
          <a:p>
            <a:pPr marL="790575" indent="-342900" algn="just" eaLnBrk="1" hangingPunct="1">
              <a:buFont typeface="Arial"/>
              <a:buChar char="•"/>
              <a:defRPr/>
            </a:pPr>
            <a:r>
              <a:rPr lang="fr-FR" sz="2400" dirty="0"/>
              <a:t>Le taux cohabitant, une violation de la liberté (constitutionnelle) d’association ? Une atteinte au droit au respect de la vie privée et familiale (consacré par la Convention européenne des droits de l’homme) ? Une entorse au principe (communautaire) du libre choix de la résidence ?</a:t>
            </a:r>
          </a:p>
          <a:p>
            <a:pPr marL="790575" indent="-342900" algn="just" eaLnBrk="1" hangingPunct="1">
              <a:buFont typeface="Arial"/>
              <a:buChar char="•"/>
              <a:defRPr/>
            </a:pPr>
            <a:endParaRPr lang="fr-FR" sz="2400" dirty="0"/>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31</a:t>
            </a:fld>
            <a:endParaRPr lang="fr-FR" sz="1400" dirty="0"/>
          </a:p>
        </p:txBody>
      </p:sp>
    </p:spTree>
    <p:extLst>
      <p:ext uri="{BB962C8B-B14F-4D97-AF65-F5344CB8AC3E}">
        <p14:creationId xmlns:p14="http://schemas.microsoft.com/office/powerpoint/2010/main" val="1603492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179512" y="116632"/>
            <a:ext cx="8496944" cy="3444106"/>
          </a:xfrm>
        </p:spPr>
        <p:txBody>
          <a:bodyPr/>
          <a:lstStyle/>
          <a:p>
            <a:pPr marL="722313" algn="just" eaLnBrk="1" hangingPunct="1">
              <a:defRPr/>
            </a:pPr>
            <a:endParaRPr lang="fr-FR" sz="2400" i="1" dirty="0">
              <a:latin typeface="Arial" charset="0"/>
              <a:ea typeface="ＭＳ Ｐゴシック" charset="0"/>
              <a:cs typeface="ＭＳ Ｐゴシック" charset="0"/>
            </a:endParaRPr>
          </a:p>
          <a:p>
            <a:pPr marL="447675" algn="just" eaLnBrk="1" hangingPunct="1">
              <a:defRPr/>
            </a:pPr>
            <a:endParaRPr lang="fr-FR" sz="2400" dirty="0"/>
          </a:p>
          <a:p>
            <a:pPr marL="790575" indent="-342900" algn="just" eaLnBrk="1" hangingPunct="1">
              <a:buFont typeface="Arial"/>
              <a:buChar char="•"/>
              <a:defRPr/>
            </a:pPr>
            <a:r>
              <a:rPr lang="fr-FR" sz="2400" dirty="0"/>
              <a:t>Un arsenal législatif déjà saturé d’exceptions (senior résidant en maison de repos ou chez son enfant, handicapé en institution </a:t>
            </a:r>
            <a:r>
              <a:rPr lang="fr-FR" sz="2400" i="1" dirty="0"/>
              <a:t>ad hoc</a:t>
            </a:r>
            <a:r>
              <a:rPr lang="fr-FR" sz="2400" dirty="0"/>
              <a:t>, titulaire du R.I.S. en établissement psychiatrique, ...)</a:t>
            </a:r>
          </a:p>
          <a:p>
            <a:pPr marL="790575" indent="-342900" algn="just" eaLnBrk="1" hangingPunct="1">
              <a:buFont typeface="Arial"/>
              <a:buChar char="•"/>
              <a:defRPr/>
            </a:pPr>
            <a:endParaRPr lang="fr-FR" sz="2400" dirty="0"/>
          </a:p>
          <a:p>
            <a:pPr marL="790575" indent="-342900" algn="just" eaLnBrk="1" hangingPunct="1">
              <a:buFont typeface="Arial"/>
              <a:buChar char="•"/>
              <a:defRPr/>
            </a:pPr>
            <a:r>
              <a:rPr lang="fr-FR" sz="2400" dirty="0"/>
              <a:t>Un taux </a:t>
            </a:r>
            <a:r>
              <a:rPr lang="fr-FR" sz="2400" i="1" dirty="0"/>
              <a:t>ad hoc </a:t>
            </a:r>
            <a:r>
              <a:rPr lang="fr-FR" sz="2400" dirty="0"/>
              <a:t>?</a:t>
            </a:r>
          </a:p>
          <a:p>
            <a:pPr marL="790575" indent="-342900" algn="just" eaLnBrk="1" hangingPunct="1">
              <a:buFont typeface="Arial"/>
              <a:buChar char="•"/>
              <a:defRPr/>
            </a:pPr>
            <a:endParaRPr lang="fr-FR" sz="2400" dirty="0"/>
          </a:p>
          <a:p>
            <a:pPr marL="790575" indent="-342900" algn="just" eaLnBrk="1" hangingPunct="1">
              <a:buFont typeface="Arial"/>
              <a:buChar char="•"/>
              <a:defRPr/>
            </a:pPr>
            <a:r>
              <a:rPr lang="fr-FR" sz="2400" dirty="0"/>
              <a:t>Vertus et limites d’un label</a:t>
            </a:r>
          </a:p>
          <a:p>
            <a:pPr marL="790575" indent="-342900" algn="just" eaLnBrk="1" hangingPunct="1">
              <a:buFont typeface="Arial"/>
              <a:buChar char="•"/>
              <a:defRPr/>
            </a:pPr>
            <a:endParaRPr lang="fr-FR" sz="2400" dirty="0"/>
          </a:p>
          <a:p>
            <a:pPr marL="790575" indent="-342900" algn="just" eaLnBrk="1" hangingPunct="1">
              <a:buFont typeface="Arial"/>
              <a:buChar char="•"/>
              <a:defRPr/>
            </a:pPr>
            <a:endParaRPr lang="fr-FR" sz="2400" dirty="0"/>
          </a:p>
        </p:txBody>
      </p:sp>
      <p:sp>
        <p:nvSpPr>
          <p:cNvPr id="20483"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42AB967A-19DC-F240-A057-117D0BF5A8BC}" type="slidenum">
              <a:rPr lang="fr-FR" sz="1400"/>
              <a:pPr/>
              <a:t>32</a:t>
            </a:fld>
            <a:endParaRPr lang="fr-FR" sz="1400" dirty="0"/>
          </a:p>
        </p:txBody>
      </p:sp>
    </p:spTree>
    <p:extLst>
      <p:ext uri="{BB962C8B-B14F-4D97-AF65-F5344CB8AC3E}">
        <p14:creationId xmlns:p14="http://schemas.microsoft.com/office/powerpoint/2010/main" val="2929852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268761"/>
            <a:ext cx="7846640" cy="4464496"/>
          </a:xfrm>
        </p:spPr>
        <p:txBody>
          <a:bodyPr/>
          <a:lstStyle/>
          <a:p>
            <a:endParaRPr lang="fr-FR" dirty="0"/>
          </a:p>
        </p:txBody>
      </p:sp>
      <p:sp>
        <p:nvSpPr>
          <p:cNvPr id="3" name="Sous-titre 2"/>
          <p:cNvSpPr>
            <a:spLocks noGrp="1"/>
          </p:cNvSpPr>
          <p:nvPr>
            <p:ph type="subTitle" idx="1"/>
          </p:nvPr>
        </p:nvSpPr>
        <p:spPr>
          <a:xfrm>
            <a:off x="683568" y="548680"/>
            <a:ext cx="6400800" cy="1752600"/>
          </a:xfrm>
        </p:spPr>
        <p:txBody>
          <a:bodyPr/>
          <a:lstStyle/>
          <a:p>
            <a:pPr marL="457200" indent="-457200">
              <a:buFont typeface="Arial"/>
              <a:buChar char="•"/>
            </a:pPr>
            <a:r>
              <a:rPr lang="fr-FR" sz="2400" dirty="0"/>
              <a:t>Ptolémée, le contre-exemple</a:t>
            </a:r>
          </a:p>
          <a:p>
            <a:endParaRPr lang="fr-FR" dirty="0"/>
          </a:p>
        </p:txBody>
      </p:sp>
      <p:pic>
        <p:nvPicPr>
          <p:cNvPr id="4" name="Image 3"/>
          <p:cNvPicPr>
            <a:picLocks noChangeAspect="1"/>
          </p:cNvPicPr>
          <p:nvPr/>
        </p:nvPicPr>
        <p:blipFill>
          <a:blip r:embed="rId2"/>
          <a:stretch>
            <a:fillRect/>
          </a:stretch>
        </p:blipFill>
        <p:spPr>
          <a:xfrm>
            <a:off x="4644008" y="2060848"/>
            <a:ext cx="3594100" cy="2717800"/>
          </a:xfrm>
          <a:prstGeom prst="rect">
            <a:avLst/>
          </a:prstGeom>
        </p:spPr>
      </p:pic>
      <p:pic>
        <p:nvPicPr>
          <p:cNvPr id="5" name="Image 4" descr="G00Ptolemee.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412776"/>
            <a:ext cx="3594100" cy="3670300"/>
          </a:xfrm>
          <a:prstGeom prst="rect">
            <a:avLst/>
          </a:prstGeom>
        </p:spPr>
      </p:pic>
    </p:spTree>
    <p:extLst>
      <p:ext uri="{BB962C8B-B14F-4D97-AF65-F5344CB8AC3E}">
        <p14:creationId xmlns:p14="http://schemas.microsoft.com/office/powerpoint/2010/main" val="41189553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ctrTitle"/>
          </p:nvPr>
        </p:nvSpPr>
        <p:spPr>
          <a:xfrm>
            <a:off x="685800" y="838200"/>
            <a:ext cx="7696200" cy="5111080"/>
          </a:xfrm>
        </p:spPr>
        <p:txBody>
          <a:bodyPr/>
          <a:lstStyle/>
          <a:p>
            <a:pPr eaLnBrk="1" hangingPunct="1"/>
            <a:r>
              <a:rPr lang="fr-FR" sz="3200" b="1" dirty="0">
                <a:latin typeface="Arial" charset="0"/>
                <a:ea typeface="ＭＳ Ｐゴシック" charset="0"/>
                <a:cs typeface="ＭＳ Ｐゴシック" charset="0"/>
              </a:rPr>
              <a:t/>
            </a:r>
            <a:br>
              <a:rPr lang="fr-FR" sz="3200" b="1" dirty="0">
                <a:latin typeface="Arial" charset="0"/>
                <a:ea typeface="ＭＳ Ｐゴシック" charset="0"/>
                <a:cs typeface="ＭＳ Ｐゴシック" charset="0"/>
              </a:rPr>
            </a:br>
            <a:r>
              <a:rPr lang="fr-FR" sz="3200" b="1" dirty="0">
                <a:latin typeface="Arial" charset="0"/>
                <a:ea typeface="ＭＳ Ｐゴシック" charset="0"/>
                <a:cs typeface="ＭＳ Ｐゴシック" charset="0"/>
              </a:rPr>
              <a:t>Merci pour votre attention !</a:t>
            </a:r>
            <a:br>
              <a:rPr lang="fr-FR" sz="3200" b="1" dirty="0">
                <a:latin typeface="Arial" charset="0"/>
                <a:ea typeface="ＭＳ Ｐゴシック" charset="0"/>
                <a:cs typeface="ＭＳ Ｐゴシック" charset="0"/>
              </a:rPr>
            </a:br>
            <a:r>
              <a:rPr lang="fr-FR" sz="3200" b="1" dirty="0">
                <a:latin typeface="Arial" charset="0"/>
                <a:ea typeface="ＭＳ Ｐゴシック" charset="0"/>
                <a:cs typeface="ＭＳ Ｐゴシック" charset="0"/>
              </a:rPr>
              <a:t/>
            </a:r>
            <a:br>
              <a:rPr lang="fr-FR" sz="3200" b="1" dirty="0">
                <a:latin typeface="Arial" charset="0"/>
                <a:ea typeface="ＭＳ Ｐゴシック" charset="0"/>
                <a:cs typeface="ＭＳ Ｐゴシック" charset="0"/>
              </a:rPr>
            </a:br>
            <a:r>
              <a:rPr lang="fr-FR" sz="3200" b="1" dirty="0">
                <a:latin typeface="Arial" charset="0"/>
                <a:ea typeface="ＭＳ Ｐゴシック" charset="0"/>
                <a:cs typeface="ＭＳ Ｐゴシック" charset="0"/>
              </a:rPr>
              <a:t/>
            </a:r>
            <a:br>
              <a:rPr lang="fr-FR" sz="3200" b="1" dirty="0">
                <a:latin typeface="Arial" charset="0"/>
                <a:ea typeface="ＭＳ Ｐゴシック" charset="0"/>
                <a:cs typeface="ＭＳ Ｐゴシック" charset="0"/>
              </a:rPr>
            </a:br>
            <a:r>
              <a:rPr lang="fr-FR" sz="2400" i="1" dirty="0">
                <a:latin typeface="Arial" charset="0"/>
                <a:ea typeface="ＭＳ Ｐゴシック" charset="0"/>
                <a:cs typeface="ＭＳ Ｐゴシック" charset="0"/>
              </a:rPr>
              <a:t>nicolas.bernard@usaintlouis.be</a:t>
            </a:r>
            <a:endParaRPr lang="fr-FR" dirty="0">
              <a:latin typeface="Arial" charset="0"/>
              <a:ea typeface="ＭＳ Ｐゴシック" charset="0"/>
              <a:cs typeface="ＭＳ Ｐゴシック" charset="0"/>
            </a:endParaRPr>
          </a:p>
        </p:txBody>
      </p:sp>
      <p:sp>
        <p:nvSpPr>
          <p:cNvPr id="73731"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defRPr>
            </a:lvl2pPr>
            <a:lvl3pPr marL="1143000" indent="-228600">
              <a:defRPr sz="2800">
                <a:solidFill>
                  <a:schemeClr val="tx1"/>
                </a:solidFill>
                <a:latin typeface="Arial" charset="0"/>
                <a:ea typeface="ＭＳ Ｐゴシック" charset="0"/>
              </a:defRPr>
            </a:lvl3pPr>
            <a:lvl4pPr marL="1600200" indent="-228600">
              <a:defRPr sz="2800">
                <a:solidFill>
                  <a:schemeClr val="tx1"/>
                </a:solidFill>
                <a:latin typeface="Arial" charset="0"/>
                <a:ea typeface="ＭＳ Ｐゴシック" charset="0"/>
              </a:defRPr>
            </a:lvl4pPr>
            <a:lvl5pPr marL="2057400" indent="-228600">
              <a:defRPr sz="2800">
                <a:solidFill>
                  <a:schemeClr val="tx1"/>
                </a:solidFill>
                <a:latin typeface="Arial" charset="0"/>
                <a:ea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defRPr>
            </a:lvl9pPr>
          </a:lstStyle>
          <a:p>
            <a:fld id="{6005BACB-BC4D-AC43-8E4A-77B9348BE5A9}" type="slidenum">
              <a:rPr lang="fr-FR" sz="1400"/>
              <a:pPr/>
              <a:t>34</a:t>
            </a:fld>
            <a:endParaRPr lang="fr-FR" sz="1400" dirty="0"/>
          </a:p>
        </p:txBody>
      </p:sp>
    </p:spTree>
    <p:extLst>
      <p:ext uri="{BB962C8B-B14F-4D97-AF65-F5344CB8AC3E}">
        <p14:creationId xmlns:p14="http://schemas.microsoft.com/office/powerpoint/2010/main" val="41537957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p:bldLst>
  </p:timing>
</p:sld>
</file>

<file path=ppt/theme/theme1.xml><?xml version="1.0" encoding="utf-8"?>
<a:theme xmlns:a="http://schemas.openxmlformats.org/drawingml/2006/main" name="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Arial"/>
        <a:ea typeface="ＭＳ Ｐゴシック"/>
        <a:cs typeface="ＭＳ Ｐゴシック"/>
      </a:majorFont>
      <a:minorFont>
        <a:latin typeface="Arial"/>
        <a:ea typeface="ＭＳ Ｐゴシック"/>
        <a:cs typeface="ＭＳ Ｐゴシック"/>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800" b="0" i="0" u="none" strike="noStrike" cap="none" normalizeH="0" baseline="0">
            <a:ln>
              <a:noFill/>
            </a:ln>
            <a:solidFill>
              <a:schemeClr val="tx1"/>
            </a:solidFill>
            <a:effectLst/>
            <a:latin typeface="Arial" pitchFamily="1" charset="0"/>
            <a:ea typeface="ＭＳ Ｐゴシック" pitchFamily="1" charset="-128"/>
            <a:cs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800" b="0" i="0" u="none" strike="noStrike" cap="none" normalizeH="0" baseline="0">
            <a:ln>
              <a:noFill/>
            </a:ln>
            <a:solidFill>
              <a:schemeClr val="tx1"/>
            </a:solidFill>
            <a:effectLst/>
            <a:latin typeface="Arial" pitchFamily="1" charset="0"/>
            <a:ea typeface="ＭＳ Ｐゴシック" pitchFamily="1" charset="-128"/>
            <a:cs typeface="ＭＳ Ｐゴシック" pitchFamily="1" charset="-128"/>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22967</TotalTime>
  <Words>1421</Words>
  <Application>Microsoft Office PowerPoint</Application>
  <PresentationFormat>Diavoorstelling (4:3)</PresentationFormat>
  <Paragraphs>350</Paragraphs>
  <Slides>34</Slides>
  <Notes>33</Notes>
  <HiddenSlides>0</HiddenSlides>
  <MMClips>0</MMClips>
  <ScaleCrop>false</ScaleCrop>
  <HeadingPairs>
    <vt:vector size="4" baseType="variant">
      <vt:variant>
        <vt:lpstr>Thema</vt:lpstr>
      </vt:variant>
      <vt:variant>
        <vt:i4>1</vt:i4>
      </vt:variant>
      <vt:variant>
        <vt:lpstr>Diatitels</vt:lpstr>
      </vt:variant>
      <vt:variant>
        <vt:i4>34</vt:i4>
      </vt:variant>
    </vt:vector>
  </HeadingPairs>
  <TitlesOfParts>
    <vt:vector size="35" baseType="lpstr">
      <vt:lpstr>Nouvelle présentation</vt:lpstr>
      <vt:lpstr>  Sortir du taux cohabitant  Nicolas BERNARD   Colloque organisé par le Service de lutte contre la pauvreté, la précarité et l’exclusion sociale  Bruxelles, 19 avril 2018 </vt:lpstr>
      <vt:lpstr>Plan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 Merci pour votre attention !   nicolas.bernard@usaintlouis.be</vt:lpstr>
    </vt:vector>
  </TitlesOfParts>
  <Company>sinfo fusl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références</dc:title>
  <dc:creator>sinfo fusl</dc:creator>
  <cp:lastModifiedBy>Ghislaine Adriaensens</cp:lastModifiedBy>
  <cp:revision>767</cp:revision>
  <cp:lastPrinted>2018-02-11T05:32:50Z</cp:lastPrinted>
  <dcterms:created xsi:type="dcterms:W3CDTF">2011-02-23T15:27:48Z</dcterms:created>
  <dcterms:modified xsi:type="dcterms:W3CDTF">2018-04-19T11:20:38Z</dcterms:modified>
</cp:coreProperties>
</file>